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62" r:id="rId6"/>
    <p:sldId id="275" r:id="rId7"/>
    <p:sldId id="265" r:id="rId8"/>
    <p:sldId id="266" r:id="rId9"/>
    <p:sldId id="274" r:id="rId10"/>
    <p:sldId id="277" r:id="rId11"/>
    <p:sldId id="278" r:id="rId12"/>
    <p:sldId id="276" r:id="rId13"/>
    <p:sldId id="279" r:id="rId14"/>
    <p:sldId id="280" r:id="rId15"/>
    <p:sldId id="267" r:id="rId16"/>
    <p:sldId id="281" r:id="rId17"/>
    <p:sldId id="282" r:id="rId18"/>
    <p:sldId id="283" r:id="rId19"/>
    <p:sldId id="284" r:id="rId20"/>
    <p:sldId id="28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562" autoAdjust="0"/>
    <p:restoredTop sz="94671" autoAdjust="0"/>
  </p:normalViewPr>
  <p:slideViewPr>
    <p:cSldViewPr>
      <p:cViewPr varScale="1">
        <p:scale>
          <a:sx n="73" d="100"/>
          <a:sy n="73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12908-0072-4690-AEBE-384C853D0576}" type="datetimeFigureOut">
              <a:rPr lang="ru-RU" smtClean="0"/>
              <a:pPr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A5952-D73B-4ED1-BF4D-9350AB60E4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omko.kirov.narko@mail.ru" TargetMode="External"/><Relationship Id="rId2" Type="http://schemas.openxmlformats.org/officeDocument/2006/relationships/hyperlink" Target="mailto:narko.crb.stat@mail.ru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omko.kirov.narko@mail.ru" TargetMode="External"/><Relationship Id="rId2" Type="http://schemas.openxmlformats.org/officeDocument/2006/relationships/hyperlink" Target="mailto:narko.crb.stat@mail.ru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omko.kirov.narko@mail.ru" TargetMode="External"/><Relationship Id="rId2" Type="http://schemas.openxmlformats.org/officeDocument/2006/relationships/hyperlink" Target="mailto:narko.crb.stat@mail.ru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Требования к составлению и предоставлению статистической отчётности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График проведения сверки для подготовки к сдаче годового отчета за 2016 г.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1396995"/>
          <a:ext cx="7445925" cy="5436419"/>
        </p:xfrm>
        <a:graphic>
          <a:graphicData uri="http://schemas.openxmlformats.org/drawingml/2006/table">
            <a:tbl>
              <a:tblPr/>
              <a:tblGrid>
                <a:gridCol w="3476118"/>
                <a:gridCol w="3969807"/>
              </a:tblGrid>
              <a:tr h="388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района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 сверки 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Немский р-н 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07.11.2016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Нагорский р-н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Санчурский р-н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08.11.2016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Свечинский р-н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Сунской р-н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09.11.2016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Тужинский р-н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Унинский р-н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10.11.2016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Афанасьевский р-н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Вятскополянский р-н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11.11.2016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Богородский р-н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Даровской р-н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14.11.2016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Шабалинский р-н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Зуевский р-н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15.11.2016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Куменский р-н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Лузский р-н</a:t>
                      </a:r>
                      <a:endParaRPr lang="ru-RU" sz="16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16.11.2016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Юрьянский р-н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Опаринский р-н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17.11.2016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Мурашинский р-н</a:t>
                      </a:r>
                      <a:endParaRPr lang="ru-RU" sz="16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387" marR="493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</a:rPr>
              <a:t/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3100" b="1" dirty="0" smtClean="0">
                <a:solidFill>
                  <a:srgbClr val="C00000"/>
                </a:solidFill>
              </a:rPr>
              <a:t>График </a:t>
            </a:r>
            <a:r>
              <a:rPr lang="ru-RU" sz="3100" b="1" dirty="0">
                <a:solidFill>
                  <a:srgbClr val="C00000"/>
                </a:solidFill>
              </a:rPr>
              <a:t>проведения сверки для подготовки к сдаче годового отчета за 2016 г.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5960364"/>
              </p:ext>
            </p:extLst>
          </p:nvPr>
        </p:nvGraphicFramePr>
        <p:xfrm>
          <a:off x="357158" y="908727"/>
          <a:ext cx="8001056" cy="5949279"/>
        </p:xfrm>
        <a:graphic>
          <a:graphicData uri="http://schemas.openxmlformats.org/drawingml/2006/table">
            <a:tbl>
              <a:tblPr/>
              <a:tblGrid>
                <a:gridCol w="3735281"/>
                <a:gridCol w="4265775"/>
              </a:tblGrid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Омутнинский р-н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18.11.2016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Орловский р-н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Пижанский р-н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21.11.2016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Верхошижемский р-н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Подосиновский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22.11.2016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Фаленский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Советский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23.11.2016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Белохолуницкий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Верхнекамский 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24.11.2016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Кикнурский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К-Чепецкий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25.11.2016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Яранский р-н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Лебяжский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28.11.2016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Котельничский р-н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Уржумский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29.11.2016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Малмыжский р-н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Нолинский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30.11.2016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Арбажский р-н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Кильмезский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01.12.2016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Оричевский р-н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Слободской р-н</a:t>
                      </a:r>
                      <a:endParaRPr lang="ru-RU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02.12.2016</a:t>
                      </a:r>
                      <a:endParaRPr lang="ru-RU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0" marR="54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Специалистам необходимо иметь при себе: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14282" y="1428736"/>
            <a:ext cx="871543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Статистическую форму № 37 на бумажном носителе в 2-х экземплярах, а так же в формате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Word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 электронном носителе (Приложение № 2).  В таблице 2100 формы № 37 по всем графам дополнительно показать сельских жителей, жителей старше трудоспособного возраста.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Статистическую форму № 11 на бумажном носителе в 2-х экземплярах, а так же в формате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Word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 электронном носителе (Приложение № 3). 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Статистическую форму № 12  на бумажном носителе в 2-х экземплярах, а так же в формате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Excel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 электронном носителе (Приложение № 4).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Специалистам необходимо иметь при себе: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42844" y="1011375"/>
            <a:ext cx="8715436" cy="584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Статистическую форму «Дополнительные сведения о работе наркологической службы» в формате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Excel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 электронном носителе (Приложение № 5);</a:t>
            </a:r>
          </a:p>
          <a:p>
            <a:pPr lvl="0" algn="just">
              <a:buFont typeface="Arial" pitchFamily="34" charset="0"/>
              <a:buChar char="•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Списки подростков и детей, состоящих на диспансерном и профилактическом наблюдении у врача психиатра-нарколога, на бумажном носителе в 2-х экземплярах, а так же в формате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Excel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 электронном носителе (Приложение № 6);</a:t>
            </a:r>
          </a:p>
          <a:p>
            <a:pPr lvl="0" algn="just">
              <a:buFont typeface="Arial" pitchFamily="34" charset="0"/>
              <a:buChar char="•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Списки лиц, состоящих на учете с диагнозами: синдром зависимости от наркотических и токсических веществ, пагубное употребление наркотических и токсических веществ, в формате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Excel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 электронном носителе (Приложение № 7);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Специалистам необходимо иметь при себе: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14282" y="1142984"/>
            <a:ext cx="87154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Отчет по кадрам в формате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Word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 электронном носителе (Приложение № 8);</a:t>
            </a:r>
          </a:p>
          <a:p>
            <a:pPr lvl="0" algn="just">
              <a:buFont typeface="Arial" pitchFamily="34" charset="0"/>
              <a:buChar char="•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Список лиц, имеющих инвалидность по наркологической нозологии, на бумажном носителе в 2-х экземплярах, а так же в формате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Excel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 электронном носителе (Приложение № 9);</a:t>
            </a:r>
          </a:p>
          <a:p>
            <a:pPr lvl="0" algn="just">
              <a:buFont typeface="Arial" pitchFamily="34" charset="0"/>
              <a:buChar char="•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Оперативные сведения по итогам 2016 г. на бумажном носителе в 1-м экземпляре, а так же в формате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Word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 электронном носителе;</a:t>
            </a:r>
          </a:p>
          <a:p>
            <a:pPr lvl="0" algn="just">
              <a:buFont typeface="Arial" pitchFamily="34" charset="0"/>
              <a:buChar char="•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Наркомониторинг по итогам 2016 г. на бумажном носителе в 1-м экземпляре, а так же в формате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Word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 электронном носителе.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Благодарю за внимание!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06" y="2071678"/>
            <a:ext cx="87868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БУДУТ ВОПРОСЫ - ЗВОНИТЕ, МЫ ВСЕГДА ГОТОВЫ ВАМ ПОМОЧЬ </a:t>
            </a:r>
          </a:p>
          <a:p>
            <a:pPr algn="ctr"/>
            <a:r>
              <a:rPr lang="ru-RU" sz="2400" dirty="0" smtClean="0"/>
              <a:t>тел.: 8(8332) 53-40-32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488120"/>
            <a:ext cx="5286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dirty="0" smtClean="0"/>
          </a:p>
        </p:txBody>
      </p:sp>
      <p:pic>
        <p:nvPicPr>
          <p:cNvPr id="3077" name="Picture 5" descr="http://www.logoslovo.ru/media/pic_middle/4/144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509904">
            <a:off x="5132662" y="3624484"/>
            <a:ext cx="3502155" cy="24515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Показатели работы МРЦ по итогам 9 мес. 2016 года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97594531"/>
              </p:ext>
            </p:extLst>
          </p:nvPr>
        </p:nvGraphicFramePr>
        <p:xfrm>
          <a:off x="457201" y="1844823"/>
          <a:ext cx="8229600" cy="4536506"/>
        </p:xfrm>
        <a:graphic>
          <a:graphicData uri="http://schemas.openxmlformats.org/drawingml/2006/table">
            <a:tbl>
              <a:tblPr/>
              <a:tblGrid>
                <a:gridCol w="2649090"/>
                <a:gridCol w="1495745"/>
                <a:gridCol w="1410124"/>
                <a:gridCol w="1224136"/>
                <a:gridCol w="1450505"/>
              </a:tblGrid>
              <a:tr h="17070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МО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число коек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Поступило пациентов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том числе 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повторно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повторных поступлений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14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Вятскополянская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ЦРБ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14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Омутнинская ЦРБ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14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Яранская ЦРБ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080833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Показатели работы МРЦ по итогам 9 мес. 2016 года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0353738"/>
              </p:ext>
            </p:extLst>
          </p:nvPr>
        </p:nvGraphicFramePr>
        <p:xfrm>
          <a:off x="457200" y="1844823"/>
          <a:ext cx="7859215" cy="4536506"/>
        </p:xfrm>
        <a:graphic>
          <a:graphicData uri="http://schemas.openxmlformats.org/drawingml/2006/table">
            <a:tbl>
              <a:tblPr/>
              <a:tblGrid>
                <a:gridCol w="2971933"/>
                <a:gridCol w="1678030"/>
                <a:gridCol w="1581975"/>
                <a:gridCol w="1627277"/>
              </a:tblGrid>
              <a:tr h="17070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МО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Выписано</a:t>
                      </a:r>
                      <a:r>
                        <a:rPr lang="ru-RU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пациентов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Умерло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летальности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14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Вятскополянская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ЦРБ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14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Омутнинская ЦРБ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14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Яранская ЦРБ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23324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Показатели работы МРЦ по итогам 9 мес. 2016 года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30346375"/>
              </p:ext>
            </p:extLst>
          </p:nvPr>
        </p:nvGraphicFramePr>
        <p:xfrm>
          <a:off x="827585" y="1628800"/>
          <a:ext cx="7488830" cy="4536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766"/>
                <a:gridCol w="1497766"/>
                <a:gridCol w="1497766"/>
                <a:gridCol w="1497766"/>
                <a:gridCol w="1497766"/>
              </a:tblGrid>
              <a:tr h="907300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Наименование МО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ОМС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Платно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073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выбыло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койко-дни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выбыло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койко-дни</a:t>
                      </a:r>
                      <a:endParaRPr lang="ru-RU" dirty="0"/>
                    </a:p>
                  </a:txBody>
                  <a:tcPr/>
                </a:tc>
              </a:tr>
              <a:tr h="90730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Вятскополянская</a:t>
                      </a:r>
                      <a:r>
                        <a:rPr lang="ru-RU" dirty="0" smtClean="0"/>
                        <a:t> ЦРБ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397</a:t>
                      </a:r>
                      <a:endParaRPr lang="ru-RU" dirty="0"/>
                    </a:p>
                  </a:txBody>
                  <a:tcPr/>
                </a:tc>
              </a:tr>
              <a:tr h="90730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Омутнинская</a:t>
                      </a:r>
                      <a:r>
                        <a:rPr lang="ru-RU" dirty="0" smtClean="0"/>
                        <a:t> ЦРБ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298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</a:tr>
              <a:tr h="90730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Яранская</a:t>
                      </a:r>
                      <a:r>
                        <a:rPr lang="ru-RU" dirty="0" smtClean="0"/>
                        <a:t> ЦРБ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41788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Показатели работы МРЦ по итогам 9 мес. 2016 года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42287317"/>
              </p:ext>
            </p:extLst>
          </p:nvPr>
        </p:nvGraphicFramePr>
        <p:xfrm>
          <a:off x="457200" y="1844823"/>
          <a:ext cx="7859215" cy="4536506"/>
        </p:xfrm>
        <a:graphic>
          <a:graphicData uri="http://schemas.openxmlformats.org/drawingml/2006/table">
            <a:tbl>
              <a:tblPr/>
              <a:tblGrid>
                <a:gridCol w="2971933"/>
                <a:gridCol w="1678030"/>
                <a:gridCol w="1581975"/>
                <a:gridCol w="1627277"/>
              </a:tblGrid>
              <a:tr h="17070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МО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выполнения плана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Работа койки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Средняя длительность госпитализации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14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Вятскополянская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ЦРБ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14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Омутнинская ЦРБ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14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Яранская ЦРБ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12883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1438" y="857232"/>
            <a:ext cx="9001156" cy="78581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sz="2600" dirty="0" smtClean="0"/>
              <a:t>Качественная сдача годового статистического отчёта по итогам 2016 года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Зачем это нужно?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8" y="1857364"/>
            <a:ext cx="9001156" cy="17145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sz="2600" dirty="0" smtClean="0"/>
              <a:t>Своевременный и достоверный анализ текущей наркологической ситуации в регионе </a:t>
            </a:r>
            <a:r>
              <a:rPr lang="ru-RU" sz="2000" dirty="0" smtClean="0"/>
              <a:t>(в том числе возможность своевременного анализа информации  о достижении  целевых показателей (индикаторов) модернизации наркологической службы РФ и оптимизации дальнейшей работы в рамках Концепции)</a:t>
            </a:r>
            <a:endParaRPr lang="ru-RU" sz="2400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438" y="3786190"/>
            <a:ext cx="9001156" cy="10715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sz="2600" dirty="0" smtClean="0"/>
              <a:t>Своевременное предоставление достоверной информации по различным аспектам работы наркологической службы  региона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438" y="5072074"/>
            <a:ext cx="9001156" cy="157163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sz="2600" dirty="0" smtClean="0"/>
              <a:t>Эффективное межведомственное взаимодействие (прокуратура КО, УИИ УФСИН, УКОН, УМВД, Министерство здравоохранения КО, Министерство социально развития КО, Правительство КО)  </a:t>
            </a:r>
            <a:endParaRPr lang="ru-RU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Показатели работы МРЦ по итогам 9 мес. 2016 года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64145563"/>
              </p:ext>
            </p:extLst>
          </p:nvPr>
        </p:nvGraphicFramePr>
        <p:xfrm>
          <a:off x="899591" y="2060846"/>
          <a:ext cx="7632848" cy="4248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8008"/>
                <a:gridCol w="1908008"/>
                <a:gridCol w="1908008"/>
                <a:gridCol w="1908824"/>
              </a:tblGrid>
              <a:tr h="5147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Вятскополянская</a:t>
                      </a:r>
                      <a:r>
                        <a:rPr lang="ru-RU" sz="1800" dirty="0">
                          <a:effectLst/>
                        </a:rPr>
                        <a:t> ЦРБ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Омутнинская ЦРБ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Яранская ЦРБ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30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Число пациентов, направленных в отделение медицинской реабилитации в 2015 году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-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4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-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30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Число пациентов, направленных в отделение медицинской реабилитации в 2016 году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2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-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5893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690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Актуальные проблемы 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314" y="714356"/>
            <a:ext cx="4357686" cy="42148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700" b="1" dirty="0" smtClean="0">
                <a:solidFill>
                  <a:srgbClr val="C00000"/>
                </a:solidFill>
              </a:rPr>
              <a:t>Неудовлетворительное</a:t>
            </a:r>
            <a:r>
              <a:rPr lang="ru-RU" sz="2700" dirty="0" smtClean="0"/>
              <a:t> качество составления и несвоевременное предоставление/отсутствие предоставления отчётных статистических форм, а так же ответов на ежемесячные, ежеквартальные и </a:t>
            </a:r>
          </a:p>
          <a:p>
            <a:r>
              <a:rPr lang="ru-RU" sz="2700" dirty="0" smtClean="0"/>
              <a:t>разовые запросы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86314" y="785794"/>
            <a:ext cx="3571900" cy="41434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700" b="1" dirty="0" smtClean="0">
                <a:solidFill>
                  <a:srgbClr val="C00000"/>
                </a:solidFill>
              </a:rPr>
              <a:t>Недостаточное</a:t>
            </a:r>
            <a:r>
              <a:rPr lang="ru-RU" sz="2700" dirty="0" smtClean="0"/>
              <a:t> взаимодействие со специалистами КОГБУЗ «Кировский областной наркологический диспансер»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5072074"/>
            <a:ext cx="8143932" cy="17144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Встречаются случаи полного не предоставления информации,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в том числе в ответ на запросы министерства здравоохранения Кировской области!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9" name="Picture 6" descr="http://therobotsmakers.fr/wp-content/uploads/Exclamation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785794"/>
            <a:ext cx="1520207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9690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Актуальные проблемы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438" y="714356"/>
            <a:ext cx="4000496" cy="42862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dirty="0" smtClean="0"/>
              <a:t>Отсутствие</a:t>
            </a:r>
            <a:r>
              <a:rPr lang="ru-RU" sz="2800" dirty="0" smtClean="0"/>
              <a:t> врача-нарколога в Мурашинском районе и </a:t>
            </a:r>
            <a:r>
              <a:rPr lang="ru-RU" sz="2800" b="1" dirty="0" smtClean="0"/>
              <a:t>высокий  процент внутренних и внешних совместителей</a:t>
            </a:r>
            <a:r>
              <a:rPr lang="ru-RU" sz="2800" dirty="0" smtClean="0"/>
              <a:t>, в том числе медсестёр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143372" y="714356"/>
            <a:ext cx="4929190" cy="42862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dirty="0" smtClean="0">
                <a:solidFill>
                  <a:srgbClr val="C00000"/>
                </a:solidFill>
              </a:rPr>
              <a:t>Огромные </a:t>
            </a:r>
            <a:r>
              <a:rPr lang="ru-RU" sz="2800" dirty="0" smtClean="0"/>
              <a:t>сложности </a:t>
            </a:r>
            <a:r>
              <a:rPr lang="ru-RU" sz="2800" b="1" dirty="0" smtClean="0"/>
              <a:t>в доставлении информации до </a:t>
            </a:r>
            <a:r>
              <a:rPr lang="ru-RU" sz="2800" dirty="0" smtClean="0"/>
              <a:t>районных врачей-наркологов (доходит до адресата </a:t>
            </a:r>
            <a:r>
              <a:rPr lang="ru-RU" sz="2800" b="1" dirty="0" smtClean="0">
                <a:solidFill>
                  <a:srgbClr val="C00000"/>
                </a:solidFill>
              </a:rPr>
              <a:t>через неделю или теряется</a:t>
            </a:r>
            <a:r>
              <a:rPr lang="ru-RU" sz="2800" dirty="0" smtClean="0"/>
              <a:t>) </a:t>
            </a:r>
            <a:r>
              <a:rPr lang="ru-RU" sz="2800" b="1" dirty="0" smtClean="0"/>
              <a:t>и со сбором информации от </a:t>
            </a:r>
            <a:r>
              <a:rPr lang="ru-RU" sz="2800" dirty="0" smtClean="0"/>
              <a:t>них («секретарь/статистик забывает отправить» или «до нас не доходило» и т.д.)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2844" y="5072074"/>
            <a:ext cx="8858312" cy="17145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Уходя в отпуск, многие не заботятся о том, кто будет делать работу в их отсутствие (не готовят заранее ежемесячные/квартальные отчёты).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9690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Актуальные проблемы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438" y="2714620"/>
            <a:ext cx="9001156" cy="12858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rgbClr val="FF0000"/>
                </a:solidFill>
              </a:rPr>
              <a:t>Р</a:t>
            </a:r>
            <a:r>
              <a:rPr lang="ru-RU" sz="3000" b="1" dirty="0" smtClean="0">
                <a:solidFill>
                  <a:srgbClr val="FF0000"/>
                </a:solidFill>
              </a:rPr>
              <a:t>егулярное повторение </a:t>
            </a:r>
            <a:r>
              <a:rPr lang="ru-RU" sz="3000" dirty="0" smtClean="0"/>
              <a:t>одних и тех же </a:t>
            </a:r>
            <a:r>
              <a:rPr lang="ru-RU" sz="3000" b="1" dirty="0" smtClean="0">
                <a:solidFill>
                  <a:srgbClr val="C00000"/>
                </a:solidFill>
              </a:rPr>
              <a:t>ошибок</a:t>
            </a:r>
            <a:r>
              <a:rPr lang="ru-RU" sz="3000" dirty="0" smtClean="0"/>
              <a:t> в отчётных статистических формах (в том числе после неоднократного указания на них)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1406" y="785794"/>
            <a:ext cx="9001156" cy="178595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C00000"/>
                </a:solidFill>
              </a:rPr>
              <a:t>Неудовлетворительное</a:t>
            </a:r>
            <a:r>
              <a:rPr lang="ru-RU" sz="3000" dirty="0" smtClean="0"/>
              <a:t> знание отчётных статистических форм, а также законов и нормативно-правовых актов в сфере здравоохранения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4509120"/>
            <a:ext cx="9001156" cy="14287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Ссылки на внешние причины (отпуск, больничный лист, совместительство, отсутствие опыта) не принимаются вышестоящим руководством!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071538" y="142852"/>
            <a:ext cx="7072362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C00000"/>
                </a:solidFill>
              </a:rPr>
              <a:t>ВАЖНО!</a:t>
            </a:r>
            <a:endParaRPr lang="ru-RU" sz="6600" dirty="0">
              <a:solidFill>
                <a:srgbClr val="C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58" y="1285860"/>
            <a:ext cx="8358246" cy="52863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Ø"/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</a:rPr>
              <a:t>НЕ ОТПРАВЛЯТЬ ОТЧЕТЫ НА БУМАЖНОМ НОСИТЕЛЕ (ВСЕ В ЭЛЕКТРОННОМ ВИДЕ)</a:t>
            </a:r>
          </a:p>
          <a:p>
            <a:pPr algn="just"/>
            <a:endParaRPr lang="ru-RU" sz="24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</a:rPr>
              <a:t>В ОПЕРАТИВНЫХ СВЕДЕНИЯХ И НАРКОМОНИТОРИНГЕ ВСЕГДА ОТТАЛКИВАЕМСЯ ОТ ЦИФР НА НАЧАЛО ТЕКУЩЕГО ГОДА (ЗАПОЛНЯЕМ ПО НАРАСТАНИЮ)</a:t>
            </a:r>
          </a:p>
          <a:p>
            <a:pPr algn="just"/>
            <a:endParaRPr lang="ru-RU" sz="24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</a:rPr>
              <a:t>В НАРКОМОНИТОРИНГЕ НЕ ДЕЛАТЬ ПЕРЕВОДОВ ПО ВИДУ УПОТРЕБЛЯЕМОГО ВЕЩЕСТВА (ТОЛЬКО ПО ИЗМЕНЕНИЮ ШИФРА)</a:t>
            </a:r>
          </a:p>
          <a:p>
            <a:pPr algn="just"/>
            <a:endParaRPr lang="ru-RU" sz="24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C00000"/>
                </a:solidFill>
              </a:rPr>
              <a:t>ВОЗРАСТНЫЕ ПЕРЕХОДЫ ОСУЩЕСТВЛЯТЬ ТОЛЬКО НА СВЕРКЕ В КОНЦЕ ГОДА</a:t>
            </a:r>
          </a:p>
          <a:p>
            <a:pPr algn="just">
              <a:buFont typeface="Wingdings" pitchFamily="2" charset="2"/>
              <a:buChar char="Ø"/>
            </a:pP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Ежеквартальная статистическая отчётность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38" y="1142984"/>
            <a:ext cx="9001156" cy="14287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 smtClean="0">
              <a:solidFill>
                <a:schemeClr val="tx1"/>
              </a:solidFill>
            </a:endParaRP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Оперативные сведения в срок до 03 числа месяца, следующего за отчётным периодом</a:t>
            </a:r>
          </a:p>
          <a:p>
            <a:pPr lvl="0" algn="ctr"/>
            <a:r>
              <a:rPr lang="ru-RU" sz="3200" dirty="0" smtClean="0"/>
              <a:t>(отправлять на почту </a:t>
            </a:r>
            <a:r>
              <a:rPr lang="ru-RU" sz="3200" dirty="0" err="1" smtClean="0">
                <a:hlinkClick r:id="rId2"/>
              </a:rPr>
              <a:t>narko.crb.stat@mail.ru</a:t>
            </a:r>
            <a:r>
              <a:rPr lang="ru-RU" sz="3200" dirty="0" smtClean="0"/>
              <a:t>)</a:t>
            </a:r>
          </a:p>
          <a:p>
            <a:pPr algn="ctr"/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06" y="2786058"/>
            <a:ext cx="9001156" cy="4000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Информация о реализации </a:t>
            </a:r>
            <a:r>
              <a:rPr lang="ru-RU" sz="3200" dirty="0"/>
              <a:t>межведомственного плана индивидуальной профилактической работы </a:t>
            </a:r>
            <a:r>
              <a:rPr lang="ru-RU" sz="3200" dirty="0" smtClean="0"/>
              <a:t>(ИПР</a:t>
            </a:r>
            <a:r>
              <a:rPr lang="ru-RU" sz="3200" dirty="0"/>
              <a:t>) в отношении несовершеннолетнего, употребляющего психоактивные </a:t>
            </a:r>
            <a:r>
              <a:rPr lang="ru-RU" sz="3200" dirty="0" smtClean="0"/>
              <a:t>вещества</a:t>
            </a:r>
            <a:r>
              <a:rPr lang="ru-RU" sz="3200" dirty="0"/>
              <a:t> </a:t>
            </a:r>
            <a:r>
              <a:rPr lang="ru-RU" sz="3200" dirty="0" smtClean="0"/>
              <a:t>в срок до 03 </a:t>
            </a:r>
            <a:r>
              <a:rPr lang="ru-RU" sz="3200" dirty="0"/>
              <a:t>числа месяца, следующего за отчетным </a:t>
            </a:r>
            <a:r>
              <a:rPr lang="ru-RU" sz="3200" dirty="0" smtClean="0"/>
              <a:t>периодом</a:t>
            </a:r>
          </a:p>
          <a:p>
            <a:pPr algn="ctr"/>
            <a:r>
              <a:rPr lang="ru-RU" sz="3200" dirty="0" smtClean="0"/>
              <a:t>(отправлять на почту </a:t>
            </a:r>
            <a:r>
              <a:rPr lang="ru-RU" sz="3200" u="sng" dirty="0" smtClean="0">
                <a:hlinkClick r:id="rId3"/>
              </a:rPr>
              <a:t>omko.kirov.narko@mail.ru</a:t>
            </a:r>
            <a:r>
              <a:rPr lang="ru-RU" sz="3200" dirty="0" smtClean="0"/>
              <a:t>) </a:t>
            </a:r>
            <a:endParaRPr lang="ru-RU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Ежемесячная статистическая отчётность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38" y="1142984"/>
            <a:ext cx="9001156" cy="10715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Наркомониторинг в срок до 03 числа месяца, следующего за отчётным периодом</a:t>
            </a:r>
          </a:p>
          <a:p>
            <a:pPr algn="ctr"/>
            <a:r>
              <a:rPr lang="ru-RU" sz="2400" dirty="0" smtClean="0"/>
              <a:t>(отправлять на почту </a:t>
            </a:r>
            <a:r>
              <a:rPr lang="ru-RU" sz="2400" dirty="0" err="1" smtClean="0">
                <a:hlinkClick r:id="rId2"/>
              </a:rPr>
              <a:t>narko.crb.stat@mail.ru</a:t>
            </a:r>
            <a:r>
              <a:rPr lang="ru-RU" sz="2400" dirty="0" smtClean="0"/>
              <a:t>)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06" y="2500306"/>
            <a:ext cx="9001156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Отчет </a:t>
            </a:r>
            <a:r>
              <a:rPr lang="ru-RU" sz="2400" dirty="0"/>
              <a:t>по </a:t>
            </a:r>
            <a:r>
              <a:rPr lang="ru-RU" sz="2400" dirty="0" smtClean="0"/>
              <a:t>кадрам </a:t>
            </a:r>
            <a:r>
              <a:rPr lang="ru-RU" sz="2400" dirty="0" smtClean="0">
                <a:solidFill>
                  <a:schemeClr val="tx1"/>
                </a:solidFill>
              </a:rPr>
              <a:t>в срок до 03 числа месяца, следующего за отчётным периодом</a:t>
            </a:r>
            <a:r>
              <a:rPr lang="ru-RU" sz="2400" dirty="0" smtClean="0"/>
              <a:t> (отправлять на почту </a:t>
            </a:r>
            <a:r>
              <a:rPr lang="ru-RU" sz="2400" u="sng" dirty="0" smtClean="0">
                <a:hlinkClick r:id="rId3"/>
              </a:rPr>
              <a:t>omko.kirov.narko@mail.ru</a:t>
            </a:r>
            <a:r>
              <a:rPr lang="ru-RU" sz="2400" dirty="0" smtClean="0"/>
              <a:t>) </a:t>
            </a:r>
          </a:p>
          <a:p>
            <a:pPr algn="ctr"/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8" y="3500438"/>
            <a:ext cx="9001156" cy="27860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C00000"/>
              </a:solidFill>
              <a:cs typeface="Arial" charset="0"/>
            </a:endParaRPr>
          </a:p>
          <a:p>
            <a:pPr algn="ctr"/>
            <a:endParaRPr lang="ru-RU" sz="2400" b="1" dirty="0" smtClean="0">
              <a:solidFill>
                <a:srgbClr val="C00000"/>
              </a:solidFill>
              <a:cs typeface="Arial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cs typeface="Arial" charset="0"/>
              </a:rPr>
              <a:t>2 отчёта </a:t>
            </a:r>
            <a:r>
              <a:rPr lang="ru-RU" sz="2400" dirty="0" smtClean="0">
                <a:solidFill>
                  <a:schemeClr val="tx1"/>
                </a:solidFill>
                <a:cs typeface="Arial" charset="0"/>
              </a:rPr>
              <a:t>в соответствии с распоряжением ДЗ КО №2922-410103 от 15.06.2015 «О проведении диагностики, лечения и медико-социальной реабилитации граждан по решению суда»</a:t>
            </a:r>
            <a:r>
              <a:rPr lang="ru-RU" sz="2400" dirty="0" smtClean="0">
                <a:solidFill>
                  <a:schemeClr val="tx1"/>
                </a:solidFill>
              </a:rPr>
              <a:t> в срок до 03 числа месяца, следующего за отчётным периодом</a:t>
            </a:r>
            <a:r>
              <a:rPr lang="ru-RU" sz="2400" dirty="0" smtClean="0"/>
              <a:t>(отправлять на почту </a:t>
            </a:r>
            <a:r>
              <a:rPr lang="ru-RU" sz="2400" u="sng" dirty="0" smtClean="0">
                <a:hlinkClick r:id="rId3"/>
              </a:rPr>
              <a:t>omko.kirov.narko@mail.ru</a:t>
            </a:r>
            <a:r>
              <a:rPr lang="ru-RU" sz="2400" dirty="0" smtClean="0"/>
              <a:t>) </a:t>
            </a:r>
          </a:p>
          <a:p>
            <a:pPr algn="ctr"/>
            <a:r>
              <a:rPr lang="ru-RU" sz="2400" dirty="0" smtClean="0"/>
              <a:t>.</a:t>
            </a:r>
          </a:p>
          <a:p>
            <a:pPr algn="ctr"/>
            <a:endParaRPr lang="ru-RU" sz="24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ctr"/>
            <a:r>
              <a:rPr lang="ru-RU" dirty="0" smtClean="0">
                <a:latin typeface="Arial" charset="0"/>
                <a:cs typeface="Arial" charset="0"/>
              </a:rPr>
              <a:t/>
            </a:r>
            <a:br>
              <a:rPr lang="ru-RU" dirty="0" smtClean="0">
                <a:latin typeface="Arial" charset="0"/>
                <a:cs typeface="Arial" charset="0"/>
              </a:rPr>
            </a:b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5572140"/>
            <a:ext cx="3857625" cy="12144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rgbClr val="C00000"/>
                </a:solidFill>
                <a:cs typeface="Arial" pitchFamily="34" charset="0"/>
              </a:rPr>
              <a:t>1-й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cs typeface="Arial" pitchFamily="34" charset="0"/>
              </a:rPr>
              <a:t>(</a:t>
            </a:r>
            <a:r>
              <a:rPr lang="ru-RU" sz="2400" b="1" dirty="0">
                <a:solidFill>
                  <a:schemeClr val="tx1"/>
                </a:solidFill>
                <a:cs typeface="Arial" pitchFamily="34" charset="0"/>
              </a:rPr>
              <a:t>ст.</a:t>
            </a:r>
            <a:r>
              <a:rPr lang="ru-RU" sz="2400" b="1" dirty="0">
                <a:solidFill>
                  <a:schemeClr val="tx1"/>
                </a:solidFill>
                <a:cs typeface="Arial" charset="0"/>
              </a:rPr>
              <a:t>72.1</a:t>
            </a:r>
            <a:r>
              <a:rPr lang="ru-RU" sz="2400" b="1" dirty="0">
                <a:solidFill>
                  <a:schemeClr val="tx1"/>
                </a:solidFill>
                <a:cs typeface="Arial" pitchFamily="34" charset="0"/>
              </a:rPr>
              <a:t> УК РФ</a:t>
            </a:r>
            <a:r>
              <a:rPr lang="ru-RU" sz="2400" b="1" dirty="0">
                <a:solidFill>
                  <a:schemeClr val="tx1"/>
                </a:solidFill>
                <a:cs typeface="Arial" charset="0"/>
              </a:rPr>
              <a:t>,</a:t>
            </a:r>
            <a:r>
              <a:rPr lang="ru-RU" sz="2400" b="1" dirty="0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cs typeface="Arial" pitchFamily="34" charset="0"/>
              </a:rPr>
              <a:t>ст.82.1 УК РФ)</a:t>
            </a:r>
            <a:endParaRPr lang="ru-RU" sz="2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43504" y="5500702"/>
            <a:ext cx="3786188" cy="128587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rgbClr val="C00000"/>
                </a:solidFill>
                <a:cs typeface="Arial" pitchFamily="34" charset="0"/>
              </a:rPr>
              <a:t>2-й</a:t>
            </a:r>
            <a:endParaRPr lang="ru-RU" sz="2400" b="1" dirty="0">
              <a:solidFill>
                <a:srgbClr val="C00000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cs typeface="Arial" pitchFamily="34" charset="0"/>
              </a:rPr>
              <a:t>(ст.</a:t>
            </a:r>
            <a:r>
              <a:rPr lang="ru-RU" sz="2400" b="1" dirty="0">
                <a:solidFill>
                  <a:schemeClr val="tx1"/>
                </a:solidFill>
                <a:cs typeface="Arial" charset="0"/>
              </a:rPr>
              <a:t>6.8. </a:t>
            </a:r>
            <a:r>
              <a:rPr lang="ru-RU" sz="2400" b="1" dirty="0" err="1">
                <a:solidFill>
                  <a:schemeClr val="tx1"/>
                </a:solidFill>
                <a:cs typeface="Arial" charset="0"/>
              </a:rPr>
              <a:t>КоАП</a:t>
            </a:r>
            <a:r>
              <a:rPr lang="ru-RU" sz="2400" b="1" dirty="0">
                <a:solidFill>
                  <a:schemeClr val="tx1"/>
                </a:solidFill>
                <a:cs typeface="Arial" charset="0"/>
              </a:rPr>
              <a:t> РФ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cs typeface="Arial" charset="0"/>
              </a:rPr>
              <a:t>ст.6.9. </a:t>
            </a:r>
            <a:r>
              <a:rPr lang="ru-RU" sz="2400" b="1" dirty="0" err="1">
                <a:solidFill>
                  <a:schemeClr val="tx1"/>
                </a:solidFill>
                <a:cs typeface="Arial" charset="0"/>
              </a:rPr>
              <a:t>КоАП</a:t>
            </a:r>
            <a:r>
              <a:rPr lang="ru-RU" sz="2400" b="1" dirty="0">
                <a:solidFill>
                  <a:schemeClr val="tx1"/>
                </a:solidFill>
                <a:cs typeface="Arial" charset="0"/>
              </a:rPr>
              <a:t> РФ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cs typeface="Arial" charset="0"/>
              </a:rPr>
              <a:t>ст.20.20. </a:t>
            </a:r>
            <a:r>
              <a:rPr lang="ru-RU" sz="2400" b="1" dirty="0" err="1">
                <a:solidFill>
                  <a:schemeClr val="tx1"/>
                </a:solidFill>
                <a:cs typeface="Arial" charset="0"/>
              </a:rPr>
              <a:t>КоАП</a:t>
            </a:r>
            <a:r>
              <a:rPr lang="ru-RU" sz="2400" b="1" dirty="0">
                <a:solidFill>
                  <a:schemeClr val="tx1"/>
                </a:solidFill>
                <a:cs typeface="Arial" charset="0"/>
              </a:rPr>
              <a:t> РФ)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ВАЖНО!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2876" y="571480"/>
            <a:ext cx="9001124" cy="607223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ru-RU" sz="2400" dirty="0" smtClean="0"/>
          </a:p>
          <a:p>
            <a:pPr lvl="0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C00000"/>
                </a:solidFill>
              </a:rPr>
              <a:t>Все электронные письма необходимо подписывать! </a:t>
            </a:r>
          </a:p>
          <a:p>
            <a:pPr lvl="0"/>
            <a:r>
              <a:rPr lang="ru-RU" sz="2400" dirty="0" smtClean="0"/>
              <a:t>Каждый вышеперечисленный пункт высылать </a:t>
            </a:r>
            <a:r>
              <a:rPr lang="ru-RU" sz="2400" b="1" dirty="0" smtClean="0"/>
              <a:t>отдельным письмом</a:t>
            </a:r>
            <a:r>
              <a:rPr lang="ru-RU" sz="2400" dirty="0" smtClean="0"/>
              <a:t>, </a:t>
            </a:r>
            <a:r>
              <a:rPr lang="ru-RU" sz="2400" b="1" dirty="0" smtClean="0"/>
              <a:t>тему каждого письма необходимо подписать.</a:t>
            </a:r>
          </a:p>
          <a:p>
            <a:r>
              <a:rPr lang="ru-RU" sz="2400" dirty="0"/>
              <a:t>Например, в теме письма: «</a:t>
            </a:r>
            <a:r>
              <a:rPr lang="ru-RU" sz="2400" dirty="0" err="1"/>
              <a:t>наркомониторинг</a:t>
            </a:r>
            <a:r>
              <a:rPr lang="ru-RU" sz="2400" dirty="0"/>
              <a:t> апрель 2016 </a:t>
            </a:r>
            <a:r>
              <a:rPr lang="ru-RU" sz="2400" dirty="0" err="1"/>
              <a:t>Омутнинская</a:t>
            </a:r>
            <a:r>
              <a:rPr lang="ru-RU" sz="2400" dirty="0"/>
              <a:t> ЦРБ». </a:t>
            </a:r>
          </a:p>
          <a:p>
            <a:pPr lvl="0"/>
            <a:endParaRPr lang="ru-RU" sz="2400" dirty="0" smtClean="0"/>
          </a:p>
          <a:p>
            <a:pPr lvl="0"/>
            <a:r>
              <a:rPr lang="ru-RU" sz="2400" dirty="0" smtClean="0"/>
              <a:t>Почтовый адрес </a:t>
            </a:r>
            <a:r>
              <a:rPr lang="ru-RU" sz="2400" dirty="0" smtClean="0">
                <a:hlinkClick r:id="rId2"/>
              </a:rPr>
              <a:t>narko.crb.stat@mail.ru</a:t>
            </a:r>
            <a:r>
              <a:rPr lang="ru-RU" sz="2400" dirty="0" smtClean="0"/>
              <a:t> использовать </a:t>
            </a:r>
            <a:r>
              <a:rPr lang="ru-RU" sz="2400" b="1" dirty="0" smtClean="0"/>
              <a:t>исключительно для отправки оперативных сведений и наркомониторинга! </a:t>
            </a:r>
            <a:endParaRPr lang="ru-RU" sz="2400" b="1" dirty="0"/>
          </a:p>
          <a:p>
            <a:pPr lvl="0"/>
            <a:r>
              <a:rPr lang="ru-RU" sz="2400" b="1" dirty="0" smtClean="0"/>
              <a:t>В</a:t>
            </a:r>
            <a:r>
              <a:rPr lang="ru-RU" sz="2400" dirty="0" smtClean="0"/>
              <a:t>се остальные отчёты, как плановые, так и по запросы отправлять на почту ОМКО КОГБУЗ КОНД </a:t>
            </a:r>
            <a:r>
              <a:rPr lang="ru-RU" sz="2400" dirty="0" smtClean="0">
                <a:hlinkClick r:id="rId3"/>
              </a:rPr>
              <a:t>omko.kirov.narko@mail.ru</a:t>
            </a:r>
            <a:endParaRPr lang="ru-RU" sz="2400" dirty="0" smtClean="0"/>
          </a:p>
          <a:p>
            <a:pPr lvl="0"/>
            <a:r>
              <a:rPr lang="ru-RU" sz="2400" dirty="0" smtClean="0"/>
              <a:t>Если Вы не вовремя отправили отчет или он был отправлен на другой адрес, то в срок мы его не получили. Во все своды о Вас пойдет информация как о специалистах, не предоставляющих  отчёт.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526</TotalTime>
  <Words>1223</Words>
  <Application>Microsoft Office PowerPoint</Application>
  <PresentationFormat>Экран (4:3)</PresentationFormat>
  <Paragraphs>237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Требования к составлению и предоставлению статистической отчётности</vt:lpstr>
      <vt:lpstr>Зачем это нужно?</vt:lpstr>
      <vt:lpstr>Актуальные проблемы </vt:lpstr>
      <vt:lpstr>Актуальные проблемы</vt:lpstr>
      <vt:lpstr>Актуальные проблемы</vt:lpstr>
      <vt:lpstr>Слайд 6</vt:lpstr>
      <vt:lpstr>Ежеквартальная статистическая отчётность</vt:lpstr>
      <vt:lpstr>Ежемесячная статистическая отчётность</vt:lpstr>
      <vt:lpstr>ВАЖНО!</vt:lpstr>
      <vt:lpstr>График проведения сверки для подготовки к сдаче годового отчета за 2016 г. </vt:lpstr>
      <vt:lpstr> График проведения сверки для подготовки к сдаче годового отчета за 2016 г.  </vt:lpstr>
      <vt:lpstr>Специалистам необходимо иметь при себе:  </vt:lpstr>
      <vt:lpstr>Специалистам необходимо иметь при себе:  </vt:lpstr>
      <vt:lpstr>Специалистам необходимо иметь при себе:  </vt:lpstr>
      <vt:lpstr>Благодарю за внимание!</vt:lpstr>
      <vt:lpstr>Показатели работы МРЦ по итогам 9 мес. 2016 года</vt:lpstr>
      <vt:lpstr>Показатели работы МРЦ по итогам 9 мес. 2016 года</vt:lpstr>
      <vt:lpstr>Показатели работы МРЦ по итогам 9 мес. 2016 года</vt:lpstr>
      <vt:lpstr>Показатели работы МРЦ по итогам 9 мес. 2016 года</vt:lpstr>
      <vt:lpstr>Показатели работы МРЦ по итогам 9 мес. 2016 года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56</cp:revision>
  <dcterms:created xsi:type="dcterms:W3CDTF">2015-11-24T19:37:08Z</dcterms:created>
  <dcterms:modified xsi:type="dcterms:W3CDTF">2016-10-25T08:04:26Z</dcterms:modified>
</cp:coreProperties>
</file>