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89" r:id="rId2"/>
    <p:sldId id="318" r:id="rId3"/>
    <p:sldId id="319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317" r:id="rId12"/>
    <p:sldId id="311" r:id="rId13"/>
    <p:sldId id="312" r:id="rId14"/>
    <p:sldId id="313" r:id="rId15"/>
    <p:sldId id="320" r:id="rId16"/>
    <p:sldId id="309" r:id="rId17"/>
    <p:sldId id="325" r:id="rId18"/>
    <p:sldId id="327" r:id="rId19"/>
    <p:sldId id="32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2941" autoAdjust="0"/>
  </p:normalViewPr>
  <p:slideViewPr>
    <p:cSldViewPr>
      <p:cViewPr varScale="1">
        <p:scale>
          <a:sx n="76" d="100"/>
          <a:sy n="76" d="100"/>
        </p:scale>
        <p:origin x="12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A16F58-6C42-418A-86BE-A8E07BCF6204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A05FA00-9F52-495F-BA1C-631DF6432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453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1B3A9-66EA-434A-8F75-9B205494CA2C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EB5B2-B30F-4107-B540-0E6F7218D2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2CFB8-CA8E-4E1F-A055-E906A62B0516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78D23-C7EE-4B66-B469-7759806DF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67D7-612A-4849-9DA2-54C01E9573F8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E3E1D-EE24-4B22-8800-AC9A93FD5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409D-EA4F-40A5-87AC-A5908F8B1149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A54C3-3A96-498F-8C3F-5F5EDE6BCF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97EB-C708-4DE1-BA71-EBB973A05A34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BBF50-4D9F-4BF0-8C0A-65B122A62B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D193-F9D6-42AC-911E-11634D75D00D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06F10-F55D-4FCF-90C2-E1D966321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5F7F2-EE83-4A6C-A334-1D7AE4A8EE09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F238F-FCCD-41C5-A21B-ADF7FE5CB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A4BD-38F6-4ADB-9117-DAB2DDDE3E1D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6B176-6804-4A4B-BA4A-273324307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841C5-E1AF-47C9-8F9F-4C35B51F889E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166F7-DB8F-4C4E-A998-CB5437B83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2AE90-FEC1-49F0-8880-D46C7CEE857D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7EABE-6443-4C29-8362-8F37F71EC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D31A-346F-4A8F-8F35-DC305A11A83A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9326D-6C51-4B6E-93E2-CAA2959C9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3FAF90-36D7-4D48-A849-366D9F791A4A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7E533C-6B11-4BF5-8558-02235E55C4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  <p:sldLayoutId id="2147483739" r:id="rId5"/>
    <p:sldLayoutId id="2147483738" r:id="rId6"/>
    <p:sldLayoutId id="2147483737" r:id="rId7"/>
    <p:sldLayoutId id="2147483736" r:id="rId8"/>
    <p:sldLayoutId id="2147483735" r:id="rId9"/>
    <p:sldLayoutId id="2147483734" r:id="rId10"/>
    <p:sldLayoutId id="214748373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700213"/>
            <a:ext cx="7847012" cy="2519362"/>
          </a:xfrm>
        </p:spPr>
        <p:txBody>
          <a:bodyPr anchor="ctr"/>
          <a:lstStyle/>
          <a:p>
            <a:pPr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Мотивационное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вмешательство при работе с </a:t>
            </a:r>
            <a:r>
              <a:rPr lang="ru-RU" sz="4000" dirty="0" err="1">
                <a:latin typeface="Arial" pitchFamily="34" charset="0"/>
                <a:cs typeface="Arial" pitchFamily="34" charset="0"/>
              </a:rPr>
              <a:t>аддиктивными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пациентами</a:t>
            </a:r>
            <a:endParaRPr lang="ru-RU" alt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9750" y="476250"/>
            <a:ext cx="8135938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14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4437063"/>
            <a:ext cx="6651625" cy="2184400"/>
          </a:xfrm>
        </p:spPr>
        <p:txBody>
          <a:bodyPr/>
          <a:lstStyle/>
          <a:p>
            <a:pPr algn="r" eaLnBrk="1" hangingPunct="1"/>
            <a:r>
              <a:rPr lang="ru-RU" altLang="ru-RU" sz="2800" dirty="0" smtClean="0">
                <a:solidFill>
                  <a:schemeClr val="tx1"/>
                </a:solidFill>
              </a:rPr>
              <a:t>Кирилловых Вера Григорьевна</a:t>
            </a:r>
          </a:p>
          <a:p>
            <a:pPr algn="r" eaLnBrk="1" hangingPunct="1"/>
            <a:r>
              <a:rPr lang="ru-RU" altLang="ru-RU" sz="2000" dirty="0" smtClean="0">
                <a:solidFill>
                  <a:schemeClr val="tx1"/>
                </a:solidFill>
              </a:rPr>
              <a:t>Врач психотерапевт, </a:t>
            </a:r>
            <a:r>
              <a:rPr lang="ru-RU" altLang="ru-RU" sz="2000" dirty="0" smtClean="0">
                <a:solidFill>
                  <a:schemeClr val="tx1"/>
                </a:solidFill>
              </a:rPr>
              <a:t>психиатр-нарколог</a:t>
            </a:r>
            <a:endParaRPr lang="ru-RU" altLang="ru-RU" sz="2000" dirty="0" smtClean="0">
              <a:solidFill>
                <a:schemeClr val="tx1"/>
              </a:solidFill>
            </a:endParaRPr>
          </a:p>
        </p:txBody>
      </p:sp>
      <p:pic>
        <p:nvPicPr>
          <p:cNvPr id="36866" name="Picture 2" descr="http://www.profirk.ru/upload/medialibrary/0bf/man_fly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02127"/>
            <a:ext cx="2555873" cy="25558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703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571472" y="500042"/>
            <a:ext cx="8229600" cy="1066800"/>
          </a:xfrm>
        </p:spPr>
        <p:txBody>
          <a:bodyPr/>
          <a:lstStyle/>
          <a:p>
            <a:pPr eaLnBrk="1" hangingPunct="1"/>
            <a:r>
              <a:rPr lang="ru-RU" altLang="ru-RU" sz="4000" b="1" dirty="0" smtClean="0"/>
              <a:t>Зачем нужно определение стадии?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88925" y="1714488"/>
            <a:ext cx="4211637" cy="4525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ru-RU" altLang="zh-CN" dirty="0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ru-RU" altLang="zh-CN" dirty="0" smtClean="0"/>
              <a:t>Только установив стадию, на которой находится человек, перед ним можно поставить реальную цель и добиться достижения этой цели.</a:t>
            </a:r>
            <a:endParaRPr lang="ru-RU" altLang="ru-RU" dirty="0" smtClean="0"/>
          </a:p>
        </p:txBody>
      </p:sp>
      <p:pic>
        <p:nvPicPr>
          <p:cNvPr id="33796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4" y="2571744"/>
            <a:ext cx="4151312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11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Мотивации в теории деятельности</a:t>
            </a:r>
          </a:p>
        </p:txBody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algn="just"/>
            <a:r>
              <a:rPr lang="ru-RU" dirty="0" smtClean="0"/>
              <a:t>Потребность - </a:t>
            </a:r>
            <a:r>
              <a:rPr lang="ru-RU" b="1" dirty="0" smtClean="0"/>
              <a:t>личный мотив</a:t>
            </a:r>
            <a:r>
              <a:rPr lang="ru-RU" dirty="0" smtClean="0"/>
              <a:t> - цель- аппарат акцептор </a:t>
            </a:r>
            <a:r>
              <a:rPr lang="ru-RU" dirty="0" err="1" smtClean="0"/>
              <a:t>цели-поведенческие</a:t>
            </a:r>
            <a:r>
              <a:rPr lang="ru-RU" dirty="0" smtClean="0"/>
              <a:t> </a:t>
            </a:r>
            <a:r>
              <a:rPr lang="ru-RU" dirty="0" err="1" smtClean="0"/>
              <a:t>элементы-результат</a:t>
            </a:r>
            <a:r>
              <a:rPr lang="ru-RU" dirty="0" smtClean="0"/>
              <a:t> - </a:t>
            </a:r>
            <a:r>
              <a:rPr lang="ru-RU" b="1" dirty="0" smtClean="0"/>
              <a:t>позитивная эмоция от 0 до 100% </a:t>
            </a:r>
          </a:p>
          <a:p>
            <a:pPr algn="just"/>
            <a:r>
              <a:rPr lang="ru-RU" dirty="0" smtClean="0"/>
              <a:t>Потребность – </a:t>
            </a:r>
            <a:r>
              <a:rPr lang="ru-RU" b="1" dirty="0" smtClean="0"/>
              <a:t>защитный мотив (долженствование)</a:t>
            </a:r>
            <a:r>
              <a:rPr lang="ru-RU" dirty="0" smtClean="0"/>
              <a:t> - цель- аппарат акцептор </a:t>
            </a:r>
            <a:r>
              <a:rPr lang="ru-RU" dirty="0" err="1" smtClean="0"/>
              <a:t>цели-поведенческие</a:t>
            </a:r>
            <a:r>
              <a:rPr lang="ru-RU" dirty="0" smtClean="0"/>
              <a:t> </a:t>
            </a:r>
            <a:r>
              <a:rPr lang="ru-RU" dirty="0" err="1" smtClean="0"/>
              <a:t>элементы-результат</a:t>
            </a:r>
            <a:r>
              <a:rPr lang="ru-RU" dirty="0" smtClean="0"/>
              <a:t>- </a:t>
            </a:r>
            <a:r>
              <a:rPr lang="ru-RU" b="1" dirty="0" smtClean="0"/>
              <a:t>негативная эмоция от -100 до 0 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437751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Мотивационная интервенция и зависимость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800" dirty="0" smtClean="0"/>
              <a:t>Преодоление зависимости - это продолжительный по времени процесс, который имеет специфические стадии. </a:t>
            </a:r>
          </a:p>
          <a:p>
            <a:pPr algn="just">
              <a:lnSpc>
                <a:spcPct val="80000"/>
              </a:lnSpc>
            </a:pPr>
            <a:r>
              <a:rPr lang="ru-RU" sz="2800" dirty="0" smtClean="0"/>
              <a:t>Каждая стадия имеет задачи, которые должны быть разрешены, и навыки, которые должны быть развиты. </a:t>
            </a:r>
          </a:p>
          <a:p>
            <a:pPr algn="just">
              <a:lnSpc>
                <a:spcPct val="80000"/>
              </a:lnSpc>
            </a:pPr>
            <a:r>
              <a:rPr lang="ru-RU" sz="2800" dirty="0" smtClean="0"/>
              <a:t>Если пациент не готов прогрессировать постоянно в этом направлении, не готов исчерпывающим образом выполнять поставленные перед собой задачи и достигать целей, если он избегает постоянно работы в направлении изменений и не настроен эффективно преодолевать болезнь, то срыв неизбежен. </a:t>
            </a:r>
          </a:p>
          <a:p>
            <a:pPr algn="just">
              <a:lnSpc>
                <a:spcPct val="80000"/>
              </a:lnSpc>
            </a:pPr>
            <a:r>
              <a:rPr lang="ru-RU" sz="2800" dirty="0" smtClean="0"/>
              <a:t>В связи с этим становится очевидной необходимостью работа с мотивацией пациента на всех стадиях его выздоровления.</a:t>
            </a:r>
          </a:p>
        </p:txBody>
      </p:sp>
    </p:spTree>
    <p:extLst>
      <p:ext uri="{BB962C8B-B14F-4D97-AF65-F5344CB8AC3E}">
        <p14:creationId xmlns:p14="http://schemas.microsoft.com/office/powerpoint/2010/main" val="2529928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sz="4000" b="1" dirty="0" smtClean="0"/>
              <a:t>Место мотивационного вмешательства в лечении зависимостей</a:t>
            </a:r>
          </a:p>
        </p:txBody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>
          <a:xfrm>
            <a:off x="0" y="1428736"/>
            <a:ext cx="9144000" cy="4697427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800" dirty="0" smtClean="0"/>
              <a:t>Лечение пациентов, не готовых на изменение своего жизненного стиля не приводит к позитивным результатам.</a:t>
            </a:r>
          </a:p>
          <a:p>
            <a:pPr algn="just">
              <a:lnSpc>
                <a:spcPct val="80000"/>
              </a:lnSpc>
            </a:pPr>
            <a:r>
              <a:rPr lang="ru-RU" sz="2800" dirty="0" smtClean="0"/>
              <a:t>Люди, употребляющие психоактивные вещества, имеют право на помощь в виде формирования мотивационной готовности на лечении, изменение своего поведения и жизненного стиля. </a:t>
            </a:r>
          </a:p>
          <a:p>
            <a:pPr algn="just">
              <a:lnSpc>
                <a:spcPct val="80000"/>
              </a:lnSpc>
            </a:pPr>
            <a:r>
              <a:rPr lang="ru-RU" sz="2800" dirty="0" smtClean="0"/>
              <a:t>В основе мотивационного консультирования (терапии) лежат работы </a:t>
            </a:r>
            <a:r>
              <a:rPr lang="ru-RU" sz="2800" dirty="0" err="1" smtClean="0"/>
              <a:t>D.Prochaska</a:t>
            </a:r>
            <a:r>
              <a:rPr lang="ru-RU" sz="2800" dirty="0" smtClean="0"/>
              <a:t>, </a:t>
            </a:r>
            <a:r>
              <a:rPr lang="ru-RU" sz="2800" dirty="0" err="1" smtClean="0"/>
              <a:t>C.DiClemente</a:t>
            </a:r>
            <a:r>
              <a:rPr lang="ru-RU" sz="2800" dirty="0" smtClean="0"/>
              <a:t> с одной стороны, и </a:t>
            </a:r>
            <a:r>
              <a:rPr lang="ru-RU" sz="2800" dirty="0" err="1" smtClean="0"/>
              <a:t>S.Rolnick</a:t>
            </a:r>
            <a:r>
              <a:rPr lang="ru-RU" sz="2800" dirty="0" smtClean="0"/>
              <a:t>, </a:t>
            </a:r>
            <a:r>
              <a:rPr lang="ru-RU" sz="2800" dirty="0" err="1" smtClean="0"/>
              <a:t>W.Miller</a:t>
            </a:r>
            <a:r>
              <a:rPr lang="ru-RU" sz="2800" dirty="0" smtClean="0"/>
              <a:t>  с другой. </a:t>
            </a:r>
          </a:p>
          <a:p>
            <a:pPr algn="just">
              <a:lnSpc>
                <a:spcPct val="80000"/>
              </a:lnSpc>
            </a:pPr>
            <a:r>
              <a:rPr lang="ru-RU" sz="2800" dirty="0" smtClean="0"/>
              <a:t>В настоящее время процесс формирования мотивации на изменение, эффекты мотивационного интервьюирования и мотивационной терапии изучаются широким кругом исследователей в связи с их высокой практической эффективностью.</a:t>
            </a:r>
          </a:p>
        </p:txBody>
      </p:sp>
    </p:spTree>
    <p:extLst>
      <p:ext uri="{BB962C8B-B14F-4D97-AF65-F5344CB8AC3E}">
        <p14:creationId xmlns:p14="http://schemas.microsoft.com/office/powerpoint/2010/main" val="1382200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Сущность мотивационного вмешательства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 smtClean="0"/>
              <a:t>МВ - это группа технологий и терапевтический стиль, использующийся специалистами для вызова изменений в поведении, мышлении и жизненном стиле в целом посредством помощи пациенту в 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изучении, 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понимании </a:t>
            </a:r>
          </a:p>
          <a:p>
            <a:pPr lvl="1">
              <a:lnSpc>
                <a:spcPct val="90000"/>
              </a:lnSpc>
            </a:pPr>
            <a:r>
              <a:rPr lang="ru-RU" dirty="0" smtClean="0"/>
              <a:t>и расширении осознания противоречий между его жизненными потребностями и теми результатами, которые он достигает в связи с реализацией своего зависимого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954684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Ключевые положения ведения мотивационного вмешательства</a:t>
            </a:r>
          </a:p>
        </p:txBody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>
          <a:xfrm>
            <a:off x="0" y="1357298"/>
            <a:ext cx="9144000" cy="476886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smtClean="0"/>
              <a:t>Безусловное принятие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Повышать </a:t>
            </a:r>
            <a:r>
              <a:rPr lang="ru-RU" sz="2400" dirty="0" err="1" smtClean="0"/>
              <a:t>самоэффективность</a:t>
            </a:r>
            <a:r>
              <a:rPr lang="ru-RU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Ориентироваться на точку зрения пациента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Признание позитивных для пациента моментов употребления наркотика 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Признание права пациента быть амбивалентным и сопротивляться изменению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Конструктивная конфронтация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Необходима для осознания пациентом необходимости изменения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Выборочное отражение утверждений пациента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Предоставление новой фактической информации </a:t>
            </a:r>
          </a:p>
          <a:p>
            <a:pPr lvl="1">
              <a:lnSpc>
                <a:spcPct val="90000"/>
              </a:lnSpc>
            </a:pPr>
            <a:r>
              <a:rPr lang="ru-RU" sz="2400" dirty="0" smtClean="0"/>
              <a:t>Аккуратное предложение к рассмотрению пациентом объективных предположений</a:t>
            </a:r>
          </a:p>
        </p:txBody>
      </p:sp>
    </p:spTree>
    <p:extLst>
      <p:ext uri="{BB962C8B-B14F-4D97-AF65-F5344CB8AC3E}">
        <p14:creationId xmlns:p14="http://schemas.microsoft.com/office/powerpoint/2010/main" val="986767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288" y="-171399"/>
            <a:ext cx="8229600" cy="1080120"/>
          </a:xfrm>
        </p:spPr>
        <p:txBody>
          <a:bodyPr/>
          <a:lstStyle/>
          <a:p>
            <a:pPr eaLnBrk="1" hangingPunct="1"/>
            <a:r>
              <a:rPr lang="ru-RU" altLang="ru-RU" sz="3600" b="1" dirty="0" smtClean="0"/>
              <a:t>Фазы мотивационного воздействия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714357"/>
            <a:ext cx="9144000" cy="5954732"/>
          </a:xfrm>
        </p:spPr>
        <p:txBody>
          <a:bodyPr/>
          <a:lstStyle/>
          <a:p>
            <a:pPr marL="0" algn="just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AutoNum type="arabicPeriod"/>
            </a:pPr>
            <a:r>
              <a:rPr lang="ru-RU" altLang="ru-RU" sz="1800" b="1" dirty="0" smtClean="0"/>
              <a:t>Фаза выявления: </a:t>
            </a:r>
            <a:endParaRPr lang="ru-RU" altLang="ru-RU" sz="1800" b="1" dirty="0"/>
          </a:p>
          <a:p>
            <a:pPr marL="0" indent="0" algn="just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 smtClean="0"/>
              <a:t>Контакт +выявление высказываний пациента, содержащие элементы </a:t>
            </a:r>
            <a:r>
              <a:rPr lang="ru-RU" altLang="ru-RU" sz="1800" dirty="0" err="1" smtClean="0"/>
              <a:t>самомотивации</a:t>
            </a:r>
            <a:r>
              <a:rPr lang="ru-RU" altLang="ru-RU" sz="1800" dirty="0" smtClean="0"/>
              <a:t>. Эта задача базируется на принципе атрибутивности (“</a:t>
            </a:r>
            <a:r>
              <a:rPr lang="ru-RU" altLang="ru-RU" sz="1800" dirty="0" err="1" smtClean="0"/>
              <a:t>attribution</a:t>
            </a:r>
            <a:r>
              <a:rPr lang="ru-RU" altLang="ru-RU" sz="1800" dirty="0" smtClean="0"/>
              <a:t>” – приписывание, отнесение): мы верим в то, что говорим сами. 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/>
              <a:t>Чем больше пациент понимает свой контакт со специалистом как принудительный, тем продолжительнее будет фаза выявления.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/>
              <a:t>2. Информационная фаза</a:t>
            </a:r>
          </a:p>
          <a:p>
            <a:pPr marL="0" indent="-256032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1800" dirty="0"/>
              <a:t>На этой фазе пациент начинает проявлять интерес к своей собственной жизненной </a:t>
            </a:r>
            <a:r>
              <a:rPr lang="ru-RU" sz="1800" dirty="0" smtClean="0"/>
              <a:t>ситуации</a:t>
            </a:r>
            <a:r>
              <a:rPr lang="ru-RU" sz="1800" dirty="0"/>
              <a:t>. («Может и стоит поболтать с этим типом, по крайней мере, он не читает мне проповеди!»).</a:t>
            </a:r>
          </a:p>
          <a:p>
            <a:pPr marL="0" indent="-256032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1800" dirty="0" smtClean="0"/>
              <a:t>Пациент </a:t>
            </a:r>
            <a:r>
              <a:rPr lang="ru-RU" sz="1800" dirty="0"/>
              <a:t>и специалист начинают вести активный поиск информации</a:t>
            </a:r>
            <a:r>
              <a:rPr lang="ru-RU" sz="1800" dirty="0" smtClean="0"/>
              <a:t>. </a:t>
            </a:r>
            <a:r>
              <a:rPr lang="ru-RU" sz="1800" dirty="0"/>
              <a:t>При этом специалист не </a:t>
            </a:r>
            <a:r>
              <a:rPr lang="ru-RU" sz="1800" dirty="0" smtClean="0"/>
              <a:t>доказывает, </a:t>
            </a:r>
            <a:r>
              <a:rPr lang="ru-RU" sz="1800" dirty="0"/>
              <a:t>что у пациента есть проблемы, или ему необходимо что-то менять</a:t>
            </a:r>
            <a:r>
              <a:rPr lang="ru-RU" sz="1800" dirty="0" smtClean="0"/>
              <a:t>. Специалист </a:t>
            </a:r>
            <a:r>
              <a:rPr lang="ru-RU" sz="1800" dirty="0"/>
              <a:t>всегда</a:t>
            </a:r>
            <a:r>
              <a:rPr lang="en-US" sz="1800" dirty="0"/>
              <a:t> </a:t>
            </a:r>
            <a:r>
              <a:rPr lang="ru-RU" sz="1800" dirty="0"/>
              <a:t>оставляет пациенту ответственность за </a:t>
            </a:r>
            <a:r>
              <a:rPr lang="ru-RU" sz="1800" dirty="0" smtClean="0"/>
              <a:t>выводы.</a:t>
            </a:r>
          </a:p>
          <a:p>
            <a:pPr marL="0" indent="-256032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altLang="ru-RU" sz="1800" b="1" dirty="0" smtClean="0"/>
              <a:t>3. Фаза переговоров</a:t>
            </a:r>
            <a:endParaRPr lang="ru-RU" sz="1800" b="1" dirty="0"/>
          </a:p>
          <a:p>
            <a:pPr marL="0" indent="-256032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1800" dirty="0"/>
              <a:t>Важно, чтобы специалист считал оба решения равнозначными: в полной мере правомочным может быть признано решение пациента оставить все по-старому. Также важно, чтобы у специалиста не было твердых и сформулированных представлений о том, какие изменения должны быть сделаны.</a:t>
            </a:r>
          </a:p>
          <a:p>
            <a:pPr marL="0" indent="-256032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1800" dirty="0" smtClean="0"/>
              <a:t>Если пациент </a:t>
            </a:r>
            <a:r>
              <a:rPr lang="ru-RU" sz="1800" dirty="0"/>
              <a:t>принял решение что-либо изменить (например, снизить прием алкоголя с семи раз в неделю до одного раза), тогда, на этой фазе, специалист должен предоставить ему информацию о возможных целях терапии (все «за» и «против» абстиненции или контролируемого потребления), и о доступных методах терапии. </a:t>
            </a:r>
            <a:endParaRPr lang="ru-RU" altLang="ru-RU" sz="1800" dirty="0" smtClean="0"/>
          </a:p>
          <a:p>
            <a:pPr marL="0" algn="just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endParaRPr lang="ru-RU" altLang="ru-RU" sz="1700" dirty="0" smtClean="0"/>
          </a:p>
        </p:txBody>
      </p:sp>
    </p:spTree>
    <p:extLst>
      <p:ext uri="{BB962C8B-B14F-4D97-AF65-F5344CB8AC3E}">
        <p14:creationId xmlns:p14="http://schemas.microsoft.com/office/powerpoint/2010/main" val="146344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omp-r.ucoz.ru/_ph/15/1968137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215206" y="3643314"/>
            <a:ext cx="1928794" cy="3214686"/>
          </a:xfrm>
          <a:prstGeom prst="rect">
            <a:avLst/>
          </a:prstGeom>
          <a:noFill/>
        </p:spPr>
      </p:pic>
      <p:sp>
        <p:nvSpPr>
          <p:cNvPr id="849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Этапы решения проблем</a:t>
            </a:r>
          </a:p>
        </p:txBody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r>
              <a:rPr lang="ru-RU" dirty="0" smtClean="0"/>
              <a:t>Ориентация в проблеме </a:t>
            </a:r>
          </a:p>
          <a:p>
            <a:r>
              <a:rPr lang="ru-RU" dirty="0" smtClean="0"/>
              <a:t>Определение и формулирование проблемы </a:t>
            </a:r>
          </a:p>
          <a:p>
            <a:r>
              <a:rPr lang="ru-RU" dirty="0" smtClean="0"/>
              <a:t>Генерация альтернатив( формулирование различных вариантов решения проблемы) </a:t>
            </a:r>
          </a:p>
          <a:p>
            <a:r>
              <a:rPr lang="ru-RU" dirty="0" smtClean="0"/>
              <a:t>Принятие решения </a:t>
            </a:r>
          </a:p>
          <a:p>
            <a:r>
              <a:rPr lang="ru-RU" dirty="0" smtClean="0"/>
              <a:t>Выполнение решения и его проверка</a:t>
            </a:r>
          </a:p>
        </p:txBody>
      </p:sp>
    </p:spTree>
    <p:extLst>
      <p:ext uri="{BB962C8B-B14F-4D97-AF65-F5344CB8AC3E}">
        <p14:creationId xmlns:p14="http://schemas.microsoft.com/office/powerpoint/2010/main" val="1335431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Ошибки при проведения мотивационного вмешательства</a:t>
            </a:r>
          </a:p>
        </p:txBody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>
          <a:xfrm>
            <a:off x="0" y="1428736"/>
            <a:ext cx="9144000" cy="509588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 smtClean="0"/>
              <a:t>Приказы, директивность или команды.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Предупреждения или угрозы (использование угрожающих интонаций)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Дача прямых советов, предложения сделать что-либо или предложение решения.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Убеждение с использованием логических доводов, аргументов или чтение лекций.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Морализаторство, проповедничество или сообщение клиенту, что он что-либо должен делать (долженствование).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Выражение несогласия, осуждения, критики или обвинения.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Выражение согласия, одобрения или похвалы в покровительственном тоне.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Попытки пристыдить, высмеять или «наклеить ярлык». 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Допрашивание, подвергание сомнению или расследование. 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Избегание, отвлечение, подшучивание или изменение темы разговора.</a:t>
            </a:r>
          </a:p>
        </p:txBody>
      </p:sp>
    </p:spTree>
    <p:extLst>
      <p:ext uri="{BB962C8B-B14F-4D97-AF65-F5344CB8AC3E}">
        <p14:creationId xmlns:p14="http://schemas.microsoft.com/office/powerpoint/2010/main" val="2752252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71500" y="1785938"/>
            <a:ext cx="8229600" cy="1143000"/>
          </a:xfrm>
        </p:spPr>
        <p:txBody>
          <a:bodyPr/>
          <a:lstStyle/>
          <a:p>
            <a:r>
              <a:rPr lang="ru-RU" altLang="ru-RU" sz="4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3857625" y="5934075"/>
            <a:ext cx="5286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02" name="Picture 2" descr="http://radi-glavnogo.ru/upload/iblock/9d0/9d0a8785a55a383ee8d8cd1e5d2a8a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57636"/>
            <a:ext cx="3000364" cy="300036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st.depositphotos.com/1654249/2955/i/950/depositphotos_29557535-3d-man-stepping-up-to-his-successful-goal-on-top-of-business-graph-over-wh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3571884"/>
            <a:ext cx="3286116" cy="3286116"/>
          </a:xfrm>
          <a:prstGeom prst="rect">
            <a:avLst/>
          </a:prstGeom>
          <a:noFill/>
        </p:spPr>
      </p:pic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Мотивация</a:t>
            </a:r>
          </a:p>
        </p:txBody>
      </p:sp>
      <p:sp>
        <p:nvSpPr>
          <p:cNvPr id="3481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3600" dirty="0" smtClean="0"/>
              <a:t>- это совокупность движущих сил, которые побуждают человека к деятельности, имеющей определенную целевую направленность и основанная на реальной потребности…</a:t>
            </a:r>
          </a:p>
        </p:txBody>
      </p:sp>
    </p:spTree>
    <p:extLst>
      <p:ext uri="{BB962C8B-B14F-4D97-AF65-F5344CB8AC3E}">
        <p14:creationId xmlns:p14="http://schemas.microsoft.com/office/powerpoint/2010/main" val="242231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4800" b="1" dirty="0" smtClean="0"/>
              <a:t>Мотивация</a:t>
            </a:r>
            <a:r>
              <a:rPr lang="ru-RU" sz="4800" dirty="0" smtClean="0"/>
              <a:t> = </a:t>
            </a:r>
            <a:br>
              <a:rPr lang="ru-RU" sz="4800" dirty="0" smtClean="0"/>
            </a:br>
            <a:endParaRPr lang="ru-RU" sz="4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smtClean="0"/>
              <a:t>Целеполагание </a:t>
            </a:r>
            <a:r>
              <a:rPr lang="ru-RU" dirty="0"/>
              <a:t>(ПОЧЕМУ ИМЕННО СЕЙЧАС?) </a:t>
            </a:r>
            <a:endParaRPr lang="ru-RU" dirty="0" smtClean="0"/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smtClean="0"/>
              <a:t>+ 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smtClean="0"/>
              <a:t>Желание </a:t>
            </a:r>
            <a:r>
              <a:rPr lang="ru-RU" dirty="0"/>
              <a:t>удовлетворить потребность (ХОЧУ) </a:t>
            </a:r>
            <a:endParaRPr lang="ru-RU" dirty="0" smtClean="0"/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smtClean="0"/>
              <a:t>+  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smtClean="0"/>
              <a:t>Возможность </a:t>
            </a:r>
            <a:r>
              <a:rPr lang="ru-RU" dirty="0"/>
              <a:t>удовлетворить потребность: ресурсы, навыки (МОГУ) </a:t>
            </a:r>
            <a:endParaRPr lang="ru-RU" dirty="0" smtClean="0"/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smtClean="0"/>
              <a:t>+ 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dirty="0" err="1" smtClean="0"/>
              <a:t>Смыслообразование</a:t>
            </a:r>
            <a:r>
              <a:rPr lang="ru-RU" dirty="0" smtClean="0"/>
              <a:t> </a:t>
            </a:r>
            <a:r>
              <a:rPr lang="ru-RU" dirty="0"/>
              <a:t>– (ВО ИМЯ ЧЕГО?)  </a:t>
            </a:r>
          </a:p>
          <a:p>
            <a:pPr eaLnBrk="1" hangingPunct="1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26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https://www.colourbox.com/preview/6403148-3d-man-thinking-with-plus-signs-in-thought-bubble-above-his-he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6401" y="571480"/>
            <a:ext cx="2487599" cy="2487599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28670"/>
            <a:ext cx="7215206" cy="516890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/>
              <a:t>Мотивация к изменению поведения возникает у самого пациента, а не навязывается ему извне.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Навязанное </a:t>
            </a:r>
            <a:r>
              <a:rPr lang="ru-RU" dirty="0"/>
              <a:t>извне называется стимулированием. </a:t>
            </a:r>
          </a:p>
          <a:p>
            <a:endParaRPr lang="ru-RU" dirty="0"/>
          </a:p>
        </p:txBody>
      </p:sp>
      <p:pic>
        <p:nvPicPr>
          <p:cNvPr id="33794" name="Picture 2" descr="https://media.makler.md/production/an/original/000/006/598/00000659894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50" y="3929066"/>
            <a:ext cx="1785950" cy="17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4998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eb-copywriting.ru/wp-content/uploads/2016/09/S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65923" y="0"/>
            <a:ext cx="2178077" cy="2178077"/>
          </a:xfrm>
          <a:prstGeom prst="rect">
            <a:avLst/>
          </a:prstGeom>
          <a:noFill/>
        </p:spPr>
      </p:pic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302625" cy="663561"/>
          </a:xfrm>
        </p:spPr>
        <p:txBody>
          <a:bodyPr/>
          <a:lstStyle/>
          <a:p>
            <a:pPr eaLnBrk="1" hangingPunct="1"/>
            <a:r>
              <a:rPr lang="ru-RU" altLang="ru-RU" sz="3600" b="1" dirty="0" smtClean="0"/>
              <a:t>Что является основной целью мотивационного воздействия нарколога?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28802"/>
            <a:ext cx="8532813" cy="2894024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ru-RU" altLang="ru-RU" dirty="0" smtClean="0"/>
              <a:t>Изменение поведения, связанного с употреблением ПАВ – полное прекращение употребления, сокращение употребления или контроль над ним. 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ru-RU" altLang="ru-RU" dirty="0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ru-RU" dirty="0" smtClean="0"/>
              <a:t>Мотивационное вмешательство целый класс технологий, направленных на изменение поведения, через изменение мотивации пациента.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422212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596368" cy="1484784"/>
          </a:xfrm>
        </p:spPr>
        <p:txBody>
          <a:bodyPr/>
          <a:lstStyle/>
          <a:p>
            <a:pPr algn="ctr"/>
            <a:r>
              <a:rPr lang="ru-RU" dirty="0" smtClean="0"/>
              <a:t>ТЕОРИЯ СТАДИЙ ИЗМЕНЕНИЯ ПОВЕДЕНИЯ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768865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Изменение поведения - это процесс, а не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одномоментное событие!</a:t>
            </a:r>
          </a:p>
          <a:p>
            <a:pPr marL="0" indent="0" algn="just">
              <a:buFont typeface="Wingdings" pitchFamily="2" charset="2"/>
              <a:buAutoNum type="arabicParenR"/>
            </a:pPr>
            <a:r>
              <a:rPr lang="ru-RU" altLang="zh-CN" sz="2300" u="sng" dirty="0" err="1" smtClean="0">
                <a:solidFill>
                  <a:schemeClr val="tx1"/>
                </a:solidFill>
              </a:rPr>
              <a:t>Предобдумывание</a:t>
            </a:r>
            <a:r>
              <a:rPr lang="ru-RU" altLang="zh-CN" sz="2300" dirty="0" smtClean="0">
                <a:solidFill>
                  <a:schemeClr val="tx1"/>
                </a:solidFill>
              </a:rPr>
              <a:t> -</a:t>
            </a:r>
            <a:r>
              <a:rPr lang="ru-RU" sz="2300" dirty="0" smtClean="0">
                <a:solidFill>
                  <a:schemeClr val="tx1"/>
                </a:solidFill>
              </a:rPr>
              <a:t> информирование о необходимости изменения, об индивидуальном риске и пользе изменения</a:t>
            </a:r>
            <a:endParaRPr lang="ru-RU" altLang="zh-CN" sz="2300" dirty="0" smtClean="0">
              <a:solidFill>
                <a:schemeClr val="tx1"/>
              </a:solidFill>
            </a:endParaRPr>
          </a:p>
          <a:p>
            <a:pPr marL="0" indent="0" algn="just">
              <a:buFont typeface="Wingdings" pitchFamily="2" charset="2"/>
              <a:buAutoNum type="arabicParenR"/>
            </a:pPr>
            <a:r>
              <a:rPr lang="ru-RU" altLang="zh-CN" sz="2300" u="sng" dirty="0" smtClean="0">
                <a:solidFill>
                  <a:schemeClr val="tx1"/>
                </a:solidFill>
              </a:rPr>
              <a:t>Обдумывание</a:t>
            </a:r>
            <a:r>
              <a:rPr lang="ru-RU" altLang="zh-CN" sz="2300" dirty="0" smtClean="0">
                <a:solidFill>
                  <a:schemeClr val="tx1"/>
                </a:solidFill>
              </a:rPr>
              <a:t> - мероприятия, способствующие формированию мотивации, подталкивание к созданию определенных планов</a:t>
            </a:r>
          </a:p>
          <a:p>
            <a:pPr marL="0" indent="0" algn="just">
              <a:buFont typeface="Wingdings" pitchFamily="2" charset="2"/>
              <a:buAutoNum type="arabicParenR"/>
            </a:pPr>
            <a:r>
              <a:rPr lang="ru-RU" altLang="zh-CN" sz="2300" u="sng" dirty="0" smtClean="0">
                <a:solidFill>
                  <a:schemeClr val="tx1"/>
                </a:solidFill>
              </a:rPr>
              <a:t>Принятие решения</a:t>
            </a:r>
            <a:r>
              <a:rPr lang="ru-RU" altLang="zh-CN" sz="2300" dirty="0" smtClean="0">
                <a:solidFill>
                  <a:schemeClr val="tx1"/>
                </a:solidFill>
              </a:rPr>
              <a:t> - помощь в разработке планов конкретных действий</a:t>
            </a:r>
          </a:p>
          <a:p>
            <a:pPr marL="0" indent="0" algn="just">
              <a:buFont typeface="Wingdings" pitchFamily="2" charset="2"/>
              <a:buAutoNum type="arabicParenR"/>
            </a:pPr>
            <a:r>
              <a:rPr lang="ru-RU" altLang="zh-CN" sz="2300" u="sng" dirty="0" smtClean="0">
                <a:solidFill>
                  <a:schemeClr val="tx1"/>
                </a:solidFill>
              </a:rPr>
              <a:t>Действие</a:t>
            </a:r>
            <a:r>
              <a:rPr lang="ru-RU" altLang="zh-CN" sz="2300" dirty="0" smtClean="0">
                <a:solidFill>
                  <a:schemeClr val="tx1"/>
                </a:solidFill>
              </a:rPr>
              <a:t> - помощь в получении обратной связи, решении проблем, обеспечение социальной поддержки и получения положительного подкрепления</a:t>
            </a:r>
          </a:p>
          <a:p>
            <a:pPr marL="0" indent="0" algn="just">
              <a:buFont typeface="Wingdings" pitchFamily="2" charset="2"/>
              <a:buAutoNum type="arabicParenR"/>
            </a:pPr>
            <a:r>
              <a:rPr lang="ru-RU" altLang="zh-CN" sz="2300" u="sng" dirty="0" smtClean="0">
                <a:solidFill>
                  <a:schemeClr val="tx1"/>
                </a:solidFill>
              </a:rPr>
              <a:t>Поддержание (сохранение) новой формы поведения </a:t>
            </a:r>
            <a:r>
              <a:rPr lang="ru-RU" altLang="zh-CN" sz="2300" dirty="0" smtClean="0">
                <a:solidFill>
                  <a:schemeClr val="tx1"/>
                </a:solidFill>
              </a:rPr>
              <a:t>- помощь в преодолении трудностей, напоминание, поиск альтернатив, предотвращение рецидивов</a:t>
            </a:r>
            <a:endParaRPr lang="ru-RU" sz="2300" dirty="0" smtClean="0">
              <a:solidFill>
                <a:schemeClr val="tx1"/>
              </a:solidFill>
            </a:endParaRP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37CBD-2B4F-4133-BC45-818434B00BE5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956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58" y="0"/>
            <a:ext cx="5214974" cy="857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Модель не линейная, а спиральная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37CBD-2B4F-4133-BC45-818434B00BE5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>
          <a:xfrm>
            <a:off x="6877050" y="5661025"/>
            <a:ext cx="2266950" cy="360363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1600" b="1">
                <a:solidFill>
                  <a:schemeClr val="tx1"/>
                </a:solidFill>
              </a:rPr>
              <a:t>Предобдумывание</a:t>
            </a:r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1214414" y="1857364"/>
            <a:ext cx="6135711" cy="4513274"/>
            <a:chOff x="1680" y="1104"/>
            <a:chExt cx="2592" cy="2592"/>
          </a:xfrm>
        </p:grpSpPr>
        <p:sp>
          <p:nvSpPr>
            <p:cNvPr id="15" name="Oval 5"/>
            <p:cNvSpPr>
              <a:spLocks noChangeArrowheads="1"/>
            </p:cNvSpPr>
            <p:nvPr/>
          </p:nvSpPr>
          <p:spPr bwMode="auto">
            <a:xfrm>
              <a:off x="1680" y="1104"/>
              <a:ext cx="2592" cy="25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2976" y="1104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2976" y="2352"/>
              <a:ext cx="96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H="1">
              <a:off x="2016" y="2352"/>
              <a:ext cx="96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H="1" flipV="1">
              <a:off x="1776" y="1872"/>
              <a:ext cx="120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V="1">
              <a:off x="2976" y="1872"/>
              <a:ext cx="115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5435600" y="4437063"/>
            <a:ext cx="22669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1600" b="1"/>
              <a:t>Обдумывание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357554" y="5354653"/>
            <a:ext cx="22669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1600" b="1" dirty="0"/>
              <a:t>Принятие решения</a:t>
            </a: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2000232" y="4214818"/>
            <a:ext cx="1546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1600" b="1" dirty="0"/>
              <a:t>Действие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4572000" y="2857496"/>
            <a:ext cx="22669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1600" b="1" dirty="0"/>
              <a:t>Срыв/рецидив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2412999" y="2852737"/>
            <a:ext cx="20161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1600" b="1" dirty="0"/>
              <a:t>Поддержание действия</a:t>
            </a: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785786" y="1714488"/>
            <a:ext cx="14033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1600" b="1" dirty="0"/>
              <a:t>Окончание</a:t>
            </a:r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 flipH="1" flipV="1">
            <a:off x="6804025" y="5157788"/>
            <a:ext cx="942975" cy="484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 flipH="1" flipV="1">
            <a:off x="1785918" y="2214554"/>
            <a:ext cx="51435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H="1">
            <a:off x="5572132" y="5000636"/>
            <a:ext cx="42862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 flipV="1">
            <a:off x="2786050" y="4857760"/>
            <a:ext cx="51435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 flipV="1">
            <a:off x="2500298" y="3429000"/>
            <a:ext cx="257175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3857620" y="2571744"/>
            <a:ext cx="771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5429256" y="3357562"/>
            <a:ext cx="3429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7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dirty="0" smtClean="0"/>
              <a:t>Что означает «спираль»?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Char char="ü"/>
            </a:pPr>
            <a:r>
              <a:rPr lang="ru-RU" altLang="zh-CN" dirty="0" smtClean="0"/>
              <a:t>Люди не проходят раз и навсегда через определенные стадии и не «заканчивают» их (как переходят из класса в класс).</a:t>
            </a:r>
          </a:p>
          <a:p>
            <a:pPr marL="0" indent="0">
              <a:buNone/>
            </a:pPr>
            <a:endParaRPr lang="ru-RU" altLang="zh-CN" dirty="0" smtClean="0"/>
          </a:p>
          <a:p>
            <a:pPr marL="0" indent="0">
              <a:buFont typeface="Wingdings" pitchFamily="2" charset="2"/>
              <a:buChar char="ü"/>
            </a:pPr>
            <a:r>
              <a:rPr lang="ru-RU" altLang="zh-CN" dirty="0" smtClean="0"/>
              <a:t>Они могут оказываться на определенной стадии и уходить с нее назад и даже начинать снова целый цикл изменений 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2011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>
          <a:xfrm>
            <a:off x="468313" y="116632"/>
            <a:ext cx="8229600" cy="1858218"/>
          </a:xfrm>
        </p:spPr>
        <p:txBody>
          <a:bodyPr/>
          <a:lstStyle/>
          <a:p>
            <a:pPr eaLnBrk="1" hangingPunct="1"/>
            <a:r>
              <a:rPr lang="ru-RU" altLang="ru-RU" sz="4000" b="1" dirty="0" smtClean="0"/>
              <a:t>Как определить стадию готовности к изменениям?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AutoNum type="arabicParenR"/>
            </a:pPr>
            <a:r>
              <a:rPr lang="ru-RU" altLang="ru-RU" dirty="0" smtClean="0"/>
              <a:t>Хотите ли Вы попробовать бросить …?</a:t>
            </a:r>
          </a:p>
          <a:p>
            <a:pPr marL="533400" indent="-533400" eaLnBrk="1" hangingPunct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AutoNum type="arabicParenR"/>
            </a:pPr>
            <a:r>
              <a:rPr lang="ru-RU" altLang="ru-RU" dirty="0" smtClean="0"/>
              <a:t>Планируете ли Вы в ближайшем будущем бросить …?</a:t>
            </a:r>
          </a:p>
          <a:p>
            <a:pPr marL="533400" indent="-533400" eaLnBrk="1" hangingPunct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AutoNum type="arabicParenR"/>
            </a:pPr>
            <a:r>
              <a:rPr lang="ru-RU" altLang="ru-RU" dirty="0" smtClean="0"/>
              <a:t>Готовы ли Вы составить план того, как нужно бросить …?</a:t>
            </a:r>
          </a:p>
          <a:p>
            <a:pPr marL="533400" indent="-533400" eaLnBrk="1" hangingPunct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AutoNum type="arabicParenR"/>
            </a:pPr>
            <a:r>
              <a:rPr lang="ru-RU" altLang="ru-RU" dirty="0" smtClean="0"/>
              <a:t>Пытаетесь ли Вы в настоящее время бросить ...?</a:t>
            </a:r>
          </a:p>
          <a:p>
            <a:pPr marL="533400" indent="-533400" eaLnBrk="1" hangingPunct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AutoNum type="arabicParenR"/>
            </a:pPr>
            <a:r>
              <a:rPr lang="ru-RU" altLang="ru-RU" dirty="0" smtClean="0"/>
              <a:t>Стараетесь ли Вы воздерживаться от …?</a:t>
            </a:r>
          </a:p>
        </p:txBody>
      </p:sp>
    </p:spTree>
    <p:extLst>
      <p:ext uri="{BB962C8B-B14F-4D97-AF65-F5344CB8AC3E}">
        <p14:creationId xmlns:p14="http://schemas.microsoft.com/office/powerpoint/2010/main" val="27123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1472</TotalTime>
  <Words>1030</Words>
  <Application>Microsoft Office PowerPoint</Application>
  <PresentationFormat>Экран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宋体</vt:lpstr>
      <vt:lpstr>Arial</vt:lpstr>
      <vt:lpstr>Calibri</vt:lpstr>
      <vt:lpstr>Times New Roman</vt:lpstr>
      <vt:lpstr>Wingdings</vt:lpstr>
      <vt:lpstr>Тема Office</vt:lpstr>
      <vt:lpstr>Мотивационное вмешательство при работе с аддиктивными пациентами</vt:lpstr>
      <vt:lpstr>Мотивация</vt:lpstr>
      <vt:lpstr>Мотивация =  </vt:lpstr>
      <vt:lpstr>Презентация PowerPoint</vt:lpstr>
      <vt:lpstr>Что является основной целью мотивационного воздействия нарколога?</vt:lpstr>
      <vt:lpstr>ТЕОРИЯ СТАДИЙ ИЗМЕНЕНИЯ ПОВЕДЕНИЯ</vt:lpstr>
      <vt:lpstr>Модель не линейная, а спиральная</vt:lpstr>
      <vt:lpstr>Что означает «спираль»?</vt:lpstr>
      <vt:lpstr>Как определить стадию готовности к изменениям?</vt:lpstr>
      <vt:lpstr>Зачем нужно определение стадии?</vt:lpstr>
      <vt:lpstr>Мотивации в теории деятельности</vt:lpstr>
      <vt:lpstr>Мотивационная интервенция и зависимость</vt:lpstr>
      <vt:lpstr>Место мотивационного вмешательства в лечении зависимостей</vt:lpstr>
      <vt:lpstr>Сущность мотивационного вмешательства</vt:lpstr>
      <vt:lpstr>Ключевые положения ведения мотивационного вмешательства</vt:lpstr>
      <vt:lpstr>Фазы мотивационного воздействия</vt:lpstr>
      <vt:lpstr>Этапы решения проблем</vt:lpstr>
      <vt:lpstr>Ошибки при проведения мотивационного вмешательства</vt:lpstr>
      <vt:lpstr>Благодарим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Контакт в психотерапии</dc:title>
  <dc:creator>Валерий</dc:creator>
  <cp:lastModifiedBy>User</cp:lastModifiedBy>
  <cp:revision>68</cp:revision>
  <dcterms:created xsi:type="dcterms:W3CDTF">2014-06-09T07:42:27Z</dcterms:created>
  <dcterms:modified xsi:type="dcterms:W3CDTF">2016-10-24T14:06:24Z</dcterms:modified>
</cp:coreProperties>
</file>