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8"/>
  </p:notesMasterIdLst>
  <p:sldIdLst>
    <p:sldId id="289" r:id="rId2"/>
    <p:sldId id="268" r:id="rId3"/>
    <p:sldId id="269" r:id="rId4"/>
    <p:sldId id="280" r:id="rId5"/>
    <p:sldId id="274" r:id="rId6"/>
    <p:sldId id="275" r:id="rId7"/>
    <p:sldId id="287" r:id="rId8"/>
    <p:sldId id="273" r:id="rId9"/>
    <p:sldId id="277" r:id="rId10"/>
    <p:sldId id="278" r:id="rId11"/>
    <p:sldId id="290" r:id="rId12"/>
    <p:sldId id="281" r:id="rId13"/>
    <p:sldId id="282" r:id="rId14"/>
    <p:sldId id="283" r:id="rId15"/>
    <p:sldId id="284" r:id="rId16"/>
    <p:sldId id="279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92941" autoAdjust="0"/>
  </p:normalViewPr>
  <p:slideViewPr>
    <p:cSldViewPr>
      <p:cViewPr varScale="1">
        <p:scale>
          <a:sx n="76" d="100"/>
          <a:sy n="76" d="100"/>
        </p:scale>
        <p:origin x="123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FA16F58-6C42-418A-86BE-A8E07BCF6204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A05FA00-9F52-495F-BA1C-631DF64328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4533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1B3A9-66EA-434A-8F75-9B205494CA2C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EB5B2-B30F-4107-B540-0E6F7218D2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2CFB8-CA8E-4E1F-A055-E906A62B0516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78D23-C7EE-4B66-B469-7759806DF3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E67D7-612A-4849-9DA2-54C01E9573F8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E3E1D-EE24-4B22-8800-AC9A93FD59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7409D-EA4F-40A5-87AC-A5908F8B1149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A54C3-3A96-498F-8C3F-5F5EDE6BCF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B97EB-C708-4DE1-BA71-EBB973A05A34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BBF50-4D9F-4BF0-8C0A-65B122A62B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2D193-F9D6-42AC-911E-11634D75D00D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06F10-F55D-4FCF-90C2-E1D966321C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5F7F2-EE83-4A6C-A334-1D7AE4A8EE09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F238F-FCCD-41C5-A21B-ADF7FE5CB3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FA4BD-38F6-4ADB-9117-DAB2DDDE3E1D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6B176-6804-4A4B-BA4A-2733243074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841C5-E1AF-47C9-8F9F-4C35B51F889E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166F7-DB8F-4C4E-A998-CB5437B836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2AE90-FEC1-49F0-8880-D46C7CEE857D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7EABE-6443-4C29-8362-8F37F71EC2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DD31A-346F-4A8F-8F35-DC305A11A83A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9326D-6C51-4B6E-93E2-CAA2959C97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3FAF90-36D7-4D48-A849-366D9F791A4A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7E533C-6B11-4BF5-8558-02235E55C4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2" r:id="rId2"/>
    <p:sldLayoutId id="2147483741" r:id="rId3"/>
    <p:sldLayoutId id="2147483740" r:id="rId4"/>
    <p:sldLayoutId id="2147483739" r:id="rId5"/>
    <p:sldLayoutId id="2147483738" r:id="rId6"/>
    <p:sldLayoutId id="2147483737" r:id="rId7"/>
    <p:sldLayoutId id="2147483736" r:id="rId8"/>
    <p:sldLayoutId id="2147483735" r:id="rId9"/>
    <p:sldLayoutId id="2147483734" r:id="rId10"/>
    <p:sldLayoutId id="214748373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700213"/>
            <a:ext cx="7847012" cy="2519362"/>
          </a:xfrm>
        </p:spPr>
        <p:txBody>
          <a:bodyPr anchor="ctr"/>
          <a:lstStyle/>
          <a:p>
            <a:pPr eaLnBrk="1" hangingPunct="1"/>
            <a:r>
              <a:rPr lang="ru-RU" altLang="ru-RU" sz="4000" b="1" dirty="0" smtClean="0"/>
              <a:t>Установление контакта</a:t>
            </a:r>
            <a:endParaRPr lang="ru-RU" altLang="ru-RU" sz="2800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4724400"/>
            <a:ext cx="8135938" cy="1655763"/>
          </a:xfrm>
        </p:spPr>
        <p:txBody>
          <a:bodyPr/>
          <a:lstStyle/>
          <a:p>
            <a:pPr algn="r"/>
            <a:r>
              <a:rPr lang="ru-RU" alt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Лопатина Ксения Александровна</a:t>
            </a:r>
          </a:p>
          <a:p>
            <a:pPr algn="r" eaLnBrk="1" hangingPunct="1"/>
            <a:r>
              <a:rPr lang="ru-RU" alt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Заведующая психологической лабораторией,</a:t>
            </a:r>
          </a:p>
          <a:p>
            <a:pPr algn="r" eaLnBrk="1" hangingPunct="1"/>
            <a:r>
              <a:rPr lang="ru-RU" alt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клинический психолог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39750" y="476250"/>
            <a:ext cx="8135938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Кировский областной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наркологический диспансер 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1400" dirty="0"/>
          </a:p>
        </p:txBody>
      </p:sp>
    </p:spTree>
    <p:extLst>
      <p:ext uri="{BB962C8B-B14F-4D97-AF65-F5344CB8AC3E}">
        <p14:creationId xmlns:p14="http://schemas.microsoft.com/office/powerpoint/2010/main" val="418703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>Навыки специалиста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/>
              <a:t>Обратная связь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ru-RU" dirty="0" smtClean="0"/>
              <a:t>3 </a:t>
            </a:r>
            <a:r>
              <a:rPr lang="ru-RU" dirty="0"/>
              <a:t>вида</a:t>
            </a:r>
            <a:r>
              <a:rPr lang="ru-RU" dirty="0" smtClean="0"/>
              <a:t>: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Поведенческая – я слышу/вижу как ты…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Когнитивная – в связи с этим я думаю, что…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Эмоциональная – и чувствую….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Навыки специалиста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Способы оказания поддержки: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700" dirty="0" smtClean="0"/>
              <a:t>Невербальные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700" dirty="0" smtClean="0"/>
              <a:t>Понимание и сочувствие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700" dirty="0" smtClean="0"/>
              <a:t>Вербализация собственных чувств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700" dirty="0" smtClean="0"/>
              <a:t>Вербализация чувств собеседника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700" dirty="0" smtClean="0"/>
              <a:t>Похвала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700" dirty="0" smtClean="0"/>
              <a:t>Подчеркивание значимости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700" dirty="0" smtClean="0"/>
              <a:t>Ободрение, поддержка в будущее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700" dirty="0" smtClean="0"/>
              <a:t>Предоставление информации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r>
              <a:rPr lang="ru-RU" sz="4000" b="1" smtClean="0"/>
              <a:t>Способы управления контактом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1052513"/>
            <a:ext cx="8712200" cy="5689600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400" b="1" dirty="0" smtClean="0"/>
              <a:t>Присоединение: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dirty="0" smtClean="0"/>
              <a:t>- к невербальным характеристикам (голос, поза, жесты, мимика)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dirty="0" smtClean="0"/>
              <a:t>- к вербальным особенностям (лексика)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dirty="0" smtClean="0"/>
              <a:t>- к ценностным особенностям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400" b="1" dirty="0" smtClean="0"/>
              <a:t>Активное слушание (вербализации 3-х типов):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dirty="0" smtClean="0"/>
              <a:t>- повторение последних слов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dirty="0" smtClean="0"/>
              <a:t>- </a:t>
            </a:r>
            <a:r>
              <a:rPr lang="ru-RU" sz="3400" dirty="0" err="1" smtClean="0"/>
              <a:t>резюмирование</a:t>
            </a:r>
            <a:endParaRPr lang="ru-RU" sz="34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dirty="0" smtClean="0"/>
              <a:t>- предположение относительно чувств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400" b="1" dirty="0" smtClean="0"/>
              <a:t>Вопросы: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dirty="0" smtClean="0"/>
              <a:t>- открытые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dirty="0" smtClean="0"/>
              <a:t>- закрытые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400" b="1" dirty="0" smtClean="0"/>
              <a:t>Обратная связь: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dirty="0" smtClean="0"/>
              <a:t>- описание поведения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dirty="0" smtClean="0"/>
              <a:t>- интерпретация поведения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dirty="0" smtClean="0"/>
              <a:t>- сообщение о чувствах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9366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Способы уменьшения дистанции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r>
              <a:rPr lang="ru-RU" smtClean="0"/>
              <a:t>присоединение </a:t>
            </a:r>
          </a:p>
          <a:p>
            <a:r>
              <a:rPr lang="ru-RU" smtClean="0"/>
              <a:t>прояснение чувств </a:t>
            </a:r>
          </a:p>
          <a:p>
            <a:r>
              <a:rPr lang="ru-RU" smtClean="0"/>
              <a:t>обратная связь </a:t>
            </a:r>
          </a:p>
          <a:p>
            <a:r>
              <a:rPr lang="ru-RU" smtClean="0"/>
              <a:t>поддержка </a:t>
            </a:r>
          </a:p>
          <a:p>
            <a:r>
              <a:rPr lang="ru-RU" smtClean="0"/>
              <a:t>самораскрытие </a:t>
            </a:r>
          </a:p>
          <a:p>
            <a:r>
              <a:rPr lang="ru-RU" smtClean="0"/>
              <a:t>эмпатия </a:t>
            </a:r>
          </a:p>
          <a:p>
            <a:r>
              <a:rPr lang="ru-RU" smtClean="0"/>
              <a:t>конфронтация из человеческой позиции (общий смысл – отвечаем на все посылы партнера)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1223963"/>
          </a:xfrm>
        </p:spPr>
        <p:txBody>
          <a:bodyPr/>
          <a:lstStyle/>
          <a:p>
            <a:r>
              <a:rPr lang="ru-RU" sz="4000" b="1" smtClean="0"/>
              <a:t>Способы увеличения дистанции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</p:spPr>
        <p:txBody>
          <a:bodyPr/>
          <a:lstStyle/>
          <a:p>
            <a:r>
              <a:rPr lang="ru-RU" dirty="0" smtClean="0"/>
              <a:t>игнорирование эмоционального содержания контакта </a:t>
            </a:r>
          </a:p>
          <a:p>
            <a:r>
              <a:rPr lang="ru-RU" dirty="0" smtClean="0"/>
              <a:t>ролевая позиция специалиста </a:t>
            </a:r>
          </a:p>
          <a:p>
            <a:r>
              <a:rPr lang="ru-RU" dirty="0" smtClean="0"/>
              <a:t>конфронтация из ролевой позиции </a:t>
            </a:r>
          </a:p>
          <a:p>
            <a:r>
              <a:rPr lang="ru-RU" dirty="0" smtClean="0"/>
              <a:t>(общий смысл – отвечаем только на формальную часть обращения партнера)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/>
              <a:t>Способы завершения контакта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ru-RU" sz="3600" smtClean="0"/>
              <a:t>подведение итогов встречи </a:t>
            </a:r>
          </a:p>
          <a:p>
            <a:r>
              <a:rPr lang="ru-RU" sz="3600" smtClean="0"/>
              <a:t>выбор закрытых вопросов </a:t>
            </a:r>
          </a:p>
          <a:p>
            <a:r>
              <a:rPr lang="ru-RU" sz="3600" smtClean="0"/>
              <a:t>структурирование целей</a:t>
            </a:r>
          </a:p>
          <a:p>
            <a:endParaRPr lang="ru-RU" sz="3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009650"/>
          </a:xfrm>
        </p:spPr>
        <p:txBody>
          <a:bodyPr/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endParaRPr lang="ru-RU" sz="40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472113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None/>
              <a:defRPr/>
            </a:pPr>
            <a:endParaRPr lang="ru-RU" sz="6600" b="1" dirty="0" smtClean="0">
              <a:latin typeface="Arial" pitchFamily="34" charset="0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ru-RU" sz="6600" b="1" dirty="0" smtClean="0">
                <a:latin typeface="Arial" pitchFamily="34" charset="0"/>
                <a:cs typeface="Arial" pitchFamily="34" charset="0"/>
              </a:rPr>
              <a:t>Благодарю за внимание!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/>
              <a:t>Поговорим о контакте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557338"/>
            <a:ext cx="8497888" cy="4967287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         Важнейшей задачей специалиста является создание устойчивых доверительных отношений с пациентом, реализующихся через психологический контакт, который можно определить, как развитие взаимопонимания в процессе коммуникации. 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 </a:t>
            </a:r>
            <a:r>
              <a:rPr lang="ru-RU" dirty="0" smtClean="0"/>
              <a:t>           Понятие взаимопонимания можно определить, как общность или согласованность представлений нарколога и пациента.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/>
          <a:lstStyle/>
          <a:p>
            <a:r>
              <a:rPr lang="ru-RU" sz="4000" b="1" smtClean="0"/>
              <a:t>Определение контакта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125538"/>
            <a:ext cx="8642350" cy="5543550"/>
          </a:xfrm>
        </p:spPr>
        <p:txBody>
          <a:bodyPr rtlCol="0">
            <a:normAutofit fontScale="85000"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контакт </a:t>
            </a:r>
            <a:r>
              <a:rPr lang="ru-RU" dirty="0"/>
              <a:t>— это уникальный динамичный процесс, во время которого один человек помогает другому использовать свои внутренние ресурсы для развития в позитивном направлении и актуализировать потенциал осмысленной жизни (</a:t>
            </a:r>
            <a:r>
              <a:rPr lang="ru-RU" dirty="0" err="1"/>
              <a:t>George</a:t>
            </a:r>
            <a:r>
              <a:rPr lang="ru-RU" dirty="0"/>
              <a:t>, </a:t>
            </a:r>
            <a:r>
              <a:rPr lang="ru-RU" dirty="0" err="1"/>
              <a:t>Cristiani</a:t>
            </a:r>
            <a:r>
              <a:rPr lang="ru-RU" dirty="0"/>
              <a:t>, 1990</a:t>
            </a:r>
            <a:r>
              <a:rPr lang="ru-RU" dirty="0" smtClean="0"/>
              <a:t>)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контакт — это чувства и установки, которые </a:t>
            </a:r>
            <a:r>
              <a:rPr lang="ru-RU" dirty="0" smtClean="0"/>
              <a:t>участники процесса </a:t>
            </a:r>
            <a:r>
              <a:rPr lang="ru-RU" dirty="0"/>
              <a:t>испытывают один по отношению к другому, и способ их выражения (</a:t>
            </a:r>
            <a:r>
              <a:rPr lang="ru-RU" dirty="0" err="1"/>
              <a:t>Gelso</a:t>
            </a:r>
            <a:r>
              <a:rPr lang="ru-RU" dirty="0"/>
              <a:t>, </a:t>
            </a:r>
            <a:r>
              <a:rPr lang="ru-RU" dirty="0" err="1"/>
              <a:t>Carter</a:t>
            </a:r>
            <a:r>
              <a:rPr lang="ru-RU" dirty="0"/>
              <a:t>, 1985</a:t>
            </a:r>
            <a:r>
              <a:rPr lang="ru-RU" dirty="0" smtClean="0"/>
              <a:t>)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к</a:t>
            </a:r>
            <a:r>
              <a:rPr lang="ru-RU" dirty="0" smtClean="0"/>
              <a:t>огда мы говорим о </a:t>
            </a:r>
            <a:r>
              <a:rPr lang="ru-RU" dirty="0" smtClean="0"/>
              <a:t>психоло</a:t>
            </a:r>
            <a:r>
              <a:rPr lang="ru-RU" dirty="0"/>
              <a:t>г</a:t>
            </a:r>
            <a:r>
              <a:rPr lang="ru-RU" dirty="0" smtClean="0"/>
              <a:t>ическом </a:t>
            </a:r>
            <a:r>
              <a:rPr lang="ru-RU" dirty="0" smtClean="0"/>
              <a:t>«контакте», мы имеем в виду актуальное состояние отношений между участниками, которое можно описать при помощи разделения их на составляющие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8683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Составляющие контакта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Невербальные характеристики контакта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Вербальные характеристики контакта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Содержание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Процесс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435975" cy="1642616"/>
          </a:xfrm>
        </p:spPr>
        <p:txBody>
          <a:bodyPr/>
          <a:lstStyle/>
          <a:p>
            <a:r>
              <a:rPr lang="ru-RU" sz="4000" b="1" dirty="0" smtClean="0"/>
              <a:t>Каким должен быть психологический контакт с пациентом?</a:t>
            </a:r>
            <a:br>
              <a:rPr lang="ru-RU" sz="4000" b="1" dirty="0" smtClean="0"/>
            </a:br>
            <a:endParaRPr lang="ru-RU" sz="40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9900" y="2420888"/>
            <a:ext cx="8640763" cy="4032300"/>
          </a:xfrm>
        </p:spPr>
        <p:txBody>
          <a:bodyPr/>
          <a:lstStyle/>
          <a:p>
            <a:r>
              <a:rPr lang="ru-RU" dirty="0" smtClean="0"/>
              <a:t>структурированным, иметь рамки</a:t>
            </a:r>
          </a:p>
          <a:p>
            <a:r>
              <a:rPr lang="ru-RU" dirty="0" smtClean="0"/>
              <a:t>осознанным</a:t>
            </a:r>
          </a:p>
          <a:p>
            <a:r>
              <a:rPr lang="ru-RU" dirty="0" smtClean="0"/>
              <a:t>понятным для </a:t>
            </a:r>
            <a:r>
              <a:rPr lang="ru-RU" dirty="0" smtClean="0"/>
              <a:t>специалиста </a:t>
            </a:r>
            <a:r>
              <a:rPr lang="ru-RU" dirty="0" smtClean="0"/>
              <a:t>и </a:t>
            </a:r>
            <a:r>
              <a:rPr lang="ru-RU" dirty="0" smtClean="0"/>
              <a:t>пациента</a:t>
            </a:r>
            <a:endParaRPr lang="ru-RU" dirty="0" smtClean="0"/>
          </a:p>
          <a:p>
            <a:r>
              <a:rPr lang="ru-RU" dirty="0" smtClean="0"/>
              <a:t>индивидуальным для ситуации и </a:t>
            </a:r>
            <a:r>
              <a:rPr lang="ru-RU" dirty="0" smtClean="0"/>
              <a:t>пациента</a:t>
            </a:r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/>
              <a:t>Что должен уметь </a:t>
            </a:r>
            <a:r>
              <a:rPr lang="ru-RU" b="1" dirty="0" smtClean="0"/>
              <a:t>специалист при установлении контакта?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41370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уметь </a:t>
            </a:r>
            <a:r>
              <a:rPr lang="ru-RU" dirty="0"/>
              <a:t>видеть и слышать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уметь </a:t>
            </a:r>
            <a:r>
              <a:rPr lang="ru-RU" dirty="0"/>
              <a:t>влиять на происходящее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должен </a:t>
            </a:r>
            <a:r>
              <a:rPr lang="ru-RU" dirty="0"/>
              <a:t>быть гибким в контакте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уметь </a:t>
            </a:r>
            <a:r>
              <a:rPr lang="ru-RU" dirty="0"/>
              <a:t>распознавать эмоциональное состояние </a:t>
            </a:r>
            <a:r>
              <a:rPr lang="ru-RU" dirty="0" smtClean="0"/>
              <a:t>пациента</a:t>
            </a:r>
            <a:endParaRPr lang="ru-RU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/>
              <a:t>Какова структура контакта?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ru-RU" smtClean="0"/>
              <a:t>невербальное присоединение</a:t>
            </a:r>
          </a:p>
          <a:p>
            <a:r>
              <a:rPr lang="ru-RU" smtClean="0"/>
              <a:t>навыки активного слушания</a:t>
            </a:r>
          </a:p>
          <a:p>
            <a:r>
              <a:rPr lang="ru-RU" smtClean="0"/>
              <a:t>обратная связь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>Навыки специалиста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/>
              <a:t>Невербальная часть контакта: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речь и голос (интонация, модуляции, темп, громкость, паузы, ритм</a:t>
            </a:r>
            <a:r>
              <a:rPr lang="ru-RU" dirty="0" smtClean="0"/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мимика и контакт глаз 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движения, позы и </a:t>
            </a:r>
            <a:r>
              <a:rPr lang="ru-RU" dirty="0" smtClean="0"/>
              <a:t>жесты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err="1"/>
              <a:t>проксемика</a:t>
            </a:r>
            <a:r>
              <a:rPr lang="ru-RU" dirty="0"/>
              <a:t> (взаиморасположение</a:t>
            </a:r>
            <a:r>
              <a:rPr lang="ru-RU" dirty="0" smtClean="0"/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дыхание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>Навыки специалиста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800" b="1" dirty="0" smtClean="0"/>
              <a:t>Вербальная часть контакта: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Вопросы – закрытые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                     </a:t>
            </a:r>
            <a:r>
              <a:rPr lang="ru-RU" dirty="0" smtClean="0"/>
              <a:t>– </a:t>
            </a:r>
            <a:r>
              <a:rPr lang="ru-RU" dirty="0"/>
              <a:t>открытые  </a:t>
            </a:r>
            <a:endParaRPr lang="ru-RU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                     – </a:t>
            </a:r>
            <a:r>
              <a:rPr lang="ru-RU" dirty="0" smtClean="0"/>
              <a:t>альтернативные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Вербализация первого </a:t>
            </a:r>
            <a:r>
              <a:rPr lang="ru-RU" dirty="0" smtClean="0"/>
              <a:t>порядка – повторение последних слова пациента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Вербализация второго </a:t>
            </a:r>
            <a:r>
              <a:rPr lang="ru-RU" dirty="0" smtClean="0"/>
              <a:t>порядка – повторение и попытка обобщить услышанное -</a:t>
            </a:r>
            <a:r>
              <a:rPr lang="ru-RU" dirty="0" err="1" smtClean="0"/>
              <a:t>резюмирование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Вербализация </a:t>
            </a:r>
            <a:r>
              <a:rPr lang="ru-RU" dirty="0"/>
              <a:t>третьего </a:t>
            </a:r>
            <a:r>
              <a:rPr lang="ru-RU" dirty="0" smtClean="0"/>
              <a:t>порядка – повторение, </a:t>
            </a:r>
            <a:r>
              <a:rPr lang="ru-RU" dirty="0"/>
              <a:t>попытка обобщить </a:t>
            </a:r>
            <a:r>
              <a:rPr lang="ru-RU" dirty="0" smtClean="0"/>
              <a:t>услышанное и предположение о чувствах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1521</TotalTime>
  <Words>493</Words>
  <Application>Microsoft Office PowerPoint</Application>
  <PresentationFormat>Экран (4:3)</PresentationFormat>
  <Paragraphs>99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Установление контакта</vt:lpstr>
      <vt:lpstr>Поговорим о контакте</vt:lpstr>
      <vt:lpstr>Определение контакта</vt:lpstr>
      <vt:lpstr>Составляющие контакта </vt:lpstr>
      <vt:lpstr>Каким должен быть психологический контакт с пациентом? </vt:lpstr>
      <vt:lpstr>Что должен уметь специалист при установлении контакта?</vt:lpstr>
      <vt:lpstr>Какова структура контакта?</vt:lpstr>
      <vt:lpstr>Навыки специалиста</vt:lpstr>
      <vt:lpstr>Навыки специалиста</vt:lpstr>
      <vt:lpstr>Навыки специалиста</vt:lpstr>
      <vt:lpstr>Навыки специалиста</vt:lpstr>
      <vt:lpstr>Способы управления контактом</vt:lpstr>
      <vt:lpstr>Способы уменьшения дистанции</vt:lpstr>
      <vt:lpstr>Способы увеличения дистанции</vt:lpstr>
      <vt:lpstr>Способы завершения контакта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Контакт в психотерапии</dc:title>
  <dc:creator>Валерий</dc:creator>
  <cp:lastModifiedBy>User</cp:lastModifiedBy>
  <cp:revision>75</cp:revision>
  <dcterms:created xsi:type="dcterms:W3CDTF">2014-06-09T07:42:27Z</dcterms:created>
  <dcterms:modified xsi:type="dcterms:W3CDTF">2016-10-24T14:03:37Z</dcterms:modified>
</cp:coreProperties>
</file>