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61" r:id="rId4"/>
    <p:sldId id="267" r:id="rId5"/>
    <p:sldId id="269" r:id="rId6"/>
    <p:sldId id="262" r:id="rId7"/>
    <p:sldId id="263" r:id="rId8"/>
    <p:sldId id="280" r:id="rId9"/>
    <p:sldId id="281" r:id="rId10"/>
    <p:sldId id="270" r:id="rId11"/>
    <p:sldId id="266" r:id="rId12"/>
    <p:sldId id="265" r:id="rId13"/>
    <p:sldId id="277" r:id="rId14"/>
    <p:sldId id="278" r:id="rId15"/>
    <p:sldId id="279" r:id="rId16"/>
    <p:sldId id="276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12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5.3320095736982896E-2"/>
          <c:y val="5.9163273670535962E-2"/>
          <c:w val="0.9272436772784981"/>
          <c:h val="0.7427847804483196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РФ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1.7670357047242884E-2"/>
                  <c:y val="8.4686204700590212E-2"/>
                </c:manualLayout>
              </c:layout>
              <c:showVal val="1"/>
            </c:dLbl>
            <c:dLbl>
              <c:idx val="1"/>
              <c:layout>
                <c:manualLayout>
                  <c:x val="3.5368543619719653E-3"/>
                  <c:y val="0.11036435612324992"/>
                </c:manualLayout>
              </c:layout>
              <c:showVal val="1"/>
            </c:dLbl>
            <c:dLbl>
              <c:idx val="2"/>
              <c:layout>
                <c:manualLayout>
                  <c:x val="5.303055180939242E-3"/>
                  <c:y val="9.9044934982403909E-2"/>
                </c:manualLayout>
              </c:layout>
              <c:showVal val="1"/>
            </c:dLbl>
            <c:dLbl>
              <c:idx val="3"/>
              <c:layout>
                <c:manualLayout>
                  <c:x val="-1.7652267855840838E-3"/>
                  <c:y val="9.338522441198055E-2"/>
                </c:manualLayout>
              </c:layout>
              <c:showVal val="1"/>
            </c:dLbl>
            <c:dLbl>
              <c:idx val="4"/>
              <c:layout>
                <c:manualLayout>
                  <c:x val="5.3031943285653926E-3"/>
                  <c:y val="9.8835481126648222E-2"/>
                </c:manualLayout>
              </c:layout>
              <c:showVal val="1"/>
            </c:dLbl>
            <c:spPr>
              <a:solidFill>
                <a:srgbClr val="FFFFFF">
                  <a:alpha val="72941"/>
                </a:srgbClr>
              </a:solidFill>
              <a:ln>
                <a:solidFill>
                  <a:srgbClr val="C00000"/>
                </a:solidFill>
              </a:ln>
            </c:spPr>
            <c:txPr>
              <a:bodyPr/>
              <a:lstStyle/>
              <a:p>
                <a:pPr>
                  <a:defRPr sz="1314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1342.8</c:v>
                </c:pt>
                <c:pt idx="1">
                  <c:v>1292.4000000000001</c:v>
                </c:pt>
                <c:pt idx="2">
                  <c:v>1238.9000000000001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ПФО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-2.4741282818663477E-2"/>
                  <c:y val="-6.6330025299351928E-3"/>
                </c:manualLayout>
              </c:layout>
              <c:showVal val="1"/>
            </c:dLbl>
            <c:dLbl>
              <c:idx val="1"/>
              <c:layout>
                <c:manualLayout>
                  <c:x val="-3.0042668228088557E-2"/>
                  <c:y val="-7.6472939675952748E-4"/>
                </c:manualLayout>
              </c:layout>
              <c:showVal val="1"/>
            </c:dLbl>
            <c:dLbl>
              <c:idx val="2"/>
              <c:layout>
                <c:manualLayout>
                  <c:x val="-2.2974247113939226E-2"/>
                  <c:y val="-5.077696239322884E-3"/>
                </c:manualLayout>
              </c:layout>
              <c:showVal val="1"/>
            </c:dLbl>
            <c:dLbl>
              <c:idx val="3"/>
              <c:layout>
                <c:manualLayout>
                  <c:x val="-2.8276189113868953E-2"/>
                  <c:y val="-7.4902035757784188E-3"/>
                </c:manualLayout>
              </c:layout>
              <c:showVal val="1"/>
            </c:dLbl>
            <c:dLbl>
              <c:idx val="4"/>
              <c:layout>
                <c:manualLayout>
                  <c:x val="-3.0042946523341028E-2"/>
                  <c:y val="-9.0680150147219619E-3"/>
                </c:manualLayout>
              </c:layout>
              <c:showVal val="1"/>
            </c:dLbl>
            <c:spPr>
              <a:noFill/>
              <a:ln>
                <a:noFill/>
              </a:ln>
            </c:spPr>
            <c:txPr>
              <a:bodyPr/>
              <a:lstStyle/>
              <a:p>
                <a:pPr>
                  <a:defRPr sz="1314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1594.4</c:v>
                </c:pt>
                <c:pt idx="1">
                  <c:v>1552.6</c:v>
                </c:pt>
                <c:pt idx="2">
                  <c:v>1499.9</c:v>
                </c:pt>
                <c:pt idx="3">
                  <c:v>1412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1.7620263901821879E-3"/>
                  <c:y val="5.6579279844166412E-3"/>
                </c:manualLayout>
              </c:layout>
              <c:showVal val="1"/>
            </c:dLbl>
            <c:dLbl>
              <c:idx val="1"/>
              <c:layout>
                <c:manualLayout>
                  <c:x val="7.0684211141494903E-3"/>
                  <c:y val="-5.6626072726835121E-3"/>
                </c:manualLayout>
              </c:layout>
              <c:showVal val="1"/>
            </c:dLbl>
            <c:dLbl>
              <c:idx val="2"/>
              <c:layout>
                <c:manualLayout>
                  <c:x val="7.0652207187476661E-3"/>
                  <c:y val="-6.0786182819347161E-3"/>
                </c:manualLayout>
              </c:layout>
              <c:showVal val="1"/>
            </c:dLbl>
            <c:dLbl>
              <c:idx val="3"/>
              <c:layout>
                <c:manualLayout>
                  <c:x val="5.2973501282662806E-3"/>
                  <c:y val="-5.8722839516901562E-3"/>
                </c:manualLayout>
              </c:layout>
              <c:showVal val="1"/>
            </c:dLbl>
            <c:dLbl>
              <c:idx val="4"/>
              <c:layout>
                <c:manualLayout>
                  <c:x val="3.5307318664205226E-3"/>
                  <c:y val="-5.8691644261788835E-3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solidFill>
                      <a:srgbClr val="0070C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2250.5</c:v>
                </c:pt>
                <c:pt idx="1">
                  <c:v>2130.6999999999998</c:v>
                </c:pt>
                <c:pt idx="2">
                  <c:v>2124.3000000000002</c:v>
                </c:pt>
                <c:pt idx="3">
                  <c:v>1857.5</c:v>
                </c:pt>
                <c:pt idx="4">
                  <c:v>1841.2</c:v>
                </c:pt>
                <c:pt idx="5">
                  <c:v>1444.7</c:v>
                </c:pt>
              </c:numCache>
            </c:numRef>
          </c:val>
        </c:ser>
        <c:shape val="cylinder"/>
        <c:axId val="100053376"/>
        <c:axId val="101183488"/>
        <c:axId val="0"/>
      </c:bar3DChart>
      <c:catAx>
        <c:axId val="1000533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12" b="1"/>
            </a:pPr>
            <a:endParaRPr lang="ru-RU"/>
          </a:p>
        </c:txPr>
        <c:crossAx val="101183488"/>
        <c:crosses val="autoZero"/>
        <c:auto val="1"/>
        <c:lblAlgn val="ctr"/>
        <c:lblOffset val="100"/>
      </c:catAx>
      <c:valAx>
        <c:axId val="101183488"/>
        <c:scaling>
          <c:orientation val="minMax"/>
          <c:max val="2400"/>
          <c:min val="8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986"/>
            </a:pPr>
            <a:endParaRPr lang="ru-RU"/>
          </a:p>
        </c:txPr>
        <c:crossAx val="100053376"/>
        <c:crosses val="autoZero"/>
        <c:crossBetween val="between"/>
        <c:majorUnit val="200"/>
      </c:valAx>
      <c:spPr>
        <a:noFill/>
        <a:ln w="25645">
          <a:noFill/>
        </a:ln>
      </c:spPr>
    </c:plotArea>
    <c:legend>
      <c:legendPos val="b"/>
      <c:layout>
        <c:manualLayout>
          <c:xMode val="edge"/>
          <c:yMode val="edge"/>
          <c:x val="0.21441480074738886"/>
          <c:y val="0.91752284750911473"/>
          <c:w val="0.57390742923601612"/>
          <c:h val="7.8744934568594799E-2"/>
        </c:manualLayout>
      </c:layout>
    </c:legend>
    <c:plotVisOnly val="1"/>
    <c:dispBlanksAs val="gap"/>
  </c:chart>
  <c:txPr>
    <a:bodyPr/>
    <a:lstStyle/>
    <a:p>
      <a:pPr>
        <a:defRPr sz="1478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6.6628323633458858E-2"/>
          <c:y val="0.18030735570835729"/>
          <c:w val="0.87689078299288814"/>
          <c:h val="0.67376514362449813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Штатный врач психиатр-нарколог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29</a:t>
                    </a:r>
                    <a:endParaRPr lang="en-US" dirty="0"/>
                  </a:p>
                </c:rich>
              </c:tx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9 месяцев 2015 года</c:v>
                </c:pt>
                <c:pt idx="4">
                  <c:v>2015 год</c:v>
                </c:pt>
                <c:pt idx="5">
                  <c:v>9 месяцев 2016 года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30</c:v>
                </c:pt>
                <c:pt idx="1">
                  <c:v>30</c:v>
                </c:pt>
                <c:pt idx="2">
                  <c:v>30</c:v>
                </c:pt>
                <c:pt idx="3">
                  <c:v>31</c:v>
                </c:pt>
                <c:pt idx="4">
                  <c:v>30</c:v>
                </c:pt>
                <c:pt idx="5">
                  <c:v>30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Работает внешний совместитель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4"/>
              <c:layout>
                <c:manualLayout>
                  <c:x val="2.0869565217391306E-2"/>
                  <c:y val="-5.555555555555555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</a:t>
                    </a:r>
                    <a:endParaRPr lang="en-US" dirty="0"/>
                  </a:p>
                </c:rich>
              </c:tx>
            </c:dLbl>
            <c:txPr>
              <a:bodyPr/>
              <a:lstStyle/>
              <a:p>
                <a:pPr>
                  <a:defRPr sz="1791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9 месяцев 2015 года</c:v>
                </c:pt>
                <c:pt idx="4">
                  <c:v>2015 год</c:v>
                </c:pt>
                <c:pt idx="5">
                  <c:v>9 месяцев 2016 года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7</c:v>
                </c:pt>
                <c:pt idx="5">
                  <c:v>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 психиатра-нарколога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4.8163080950572729E-3"/>
                  <c:y val="-1.2857603358932455E-2"/>
                </c:manualLayout>
              </c:layout>
              <c:showVal val="1"/>
            </c:dLbl>
            <c:dLbl>
              <c:idx val="1"/>
              <c:layout>
                <c:manualLayout>
                  <c:x val="1.4448924285171706E-2"/>
                  <c:y val="-1.028608268714596E-2"/>
                </c:manualLayout>
              </c:layout>
              <c:showVal val="1"/>
            </c:dLbl>
            <c:dLbl>
              <c:idx val="2"/>
              <c:layout>
                <c:manualLayout>
                  <c:x val="1.4697441025071274E-2"/>
                  <c:y val="-1.4687256971447618E-2"/>
                </c:manualLayout>
              </c:layout>
              <c:showVal val="1"/>
            </c:dLbl>
            <c:dLbl>
              <c:idx val="3"/>
              <c:layout>
                <c:manualLayout>
                  <c:x val="1.2040770237643085E-2"/>
                  <c:y val="-1.5429124030719046E-2"/>
                </c:manualLayout>
              </c:layout>
              <c:showVal val="1"/>
            </c:dLbl>
            <c:dLbl>
              <c:idx val="4"/>
              <c:layout>
                <c:manualLayout>
                  <c:x val="1.5936254980079678E-2"/>
                  <c:y val="-5.434782608695652E-3"/>
                </c:manualLayout>
              </c:layout>
              <c:showVal val="1"/>
            </c:dLbl>
            <c:txPr>
              <a:bodyPr/>
              <a:lstStyle/>
              <a:p>
                <a:pPr>
                  <a:defRPr sz="1791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</c:v>
                </c:pt>
                <c:pt idx="1">
                  <c:v>2013 год</c:v>
                </c:pt>
                <c:pt idx="2">
                  <c:v>2014 год</c:v>
                </c:pt>
                <c:pt idx="3">
                  <c:v>9 месяцев 2015 года</c:v>
                </c:pt>
                <c:pt idx="4">
                  <c:v>2015 год</c:v>
                </c:pt>
                <c:pt idx="5">
                  <c:v>9 месяцев 2016 года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gapWidth val="61"/>
        <c:shape val="cylinder"/>
        <c:axId val="74770304"/>
        <c:axId val="132444544"/>
        <c:axId val="0"/>
      </c:bar3DChart>
      <c:catAx>
        <c:axId val="747703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199" b="1" i="0" baseline="0">
                <a:latin typeface="+mj-lt"/>
              </a:defRPr>
            </a:pPr>
            <a:endParaRPr lang="ru-RU"/>
          </a:p>
        </c:txPr>
        <c:crossAx val="132444544"/>
        <c:crosses val="autoZero"/>
        <c:auto val="1"/>
        <c:lblAlgn val="ctr"/>
        <c:lblOffset val="100"/>
      </c:catAx>
      <c:valAx>
        <c:axId val="13244454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74770304"/>
        <c:crosses val="autoZero"/>
        <c:crossBetween val="between"/>
      </c:valAx>
      <c:spPr>
        <a:noFill/>
        <a:ln w="25388">
          <a:noFill/>
        </a:ln>
      </c:spPr>
    </c:plotArea>
    <c:legend>
      <c:legendPos val="r"/>
      <c:layout>
        <c:manualLayout>
          <c:xMode val="edge"/>
          <c:yMode val="edge"/>
          <c:x val="2.6041728961095061E-2"/>
          <c:y val="2.0833674376981473E-3"/>
          <c:w val="0.88368052094753957"/>
          <c:h val="0.15833330604984153"/>
        </c:manualLayout>
      </c:layout>
      <c:txPr>
        <a:bodyPr/>
        <a:lstStyle/>
        <a:p>
          <a:pPr>
            <a:defRPr sz="1392"/>
          </a:pPr>
          <a:endParaRPr lang="ru-RU"/>
        </a:p>
      </c:txPr>
    </c:legend>
    <c:plotVisOnly val="1"/>
    <c:dispBlanksAs val="gap"/>
  </c:chart>
  <c:txPr>
    <a:bodyPr/>
    <a:lstStyle/>
    <a:p>
      <a:pPr>
        <a:defRPr sz="1789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1957571948262022E-2"/>
          <c:y val="3.3753442077864675E-2"/>
          <c:w val="0.92010279965004349"/>
          <c:h val="0.7163013822820011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</c:v>
                </c:pt>
              </c:strCache>
            </c:strRef>
          </c:tx>
          <c:dLbls>
            <c:dLbl>
              <c:idx val="0"/>
              <c:layout>
                <c:manualLayout>
                  <c:x val="-1.518165205303154E-2"/>
                  <c:y val="-3.9531048274330051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7.5908260265158331E-3"/>
                  <c:y val="-3.9531048274330051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9.3845387382133268E-3"/>
                  <c:y val="-3.0408464566929194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sz="1600" dirty="0" smtClean="0">
                        <a:latin typeface="Arial" pitchFamily="34" charset="0"/>
                        <a:cs typeface="Arial" pitchFamily="34" charset="0"/>
                      </a:rPr>
                      <a:t>50,9</a:t>
                    </a:r>
                    <a:endParaRPr lang="en-US" sz="16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ru-RU" sz="1600" dirty="0" smtClean="0">
                        <a:latin typeface="Arial" pitchFamily="34" charset="0"/>
                        <a:cs typeface="Arial" pitchFamily="34" charset="0"/>
                      </a:rPr>
                      <a:t>51,5</a:t>
                    </a:r>
                    <a:endParaRPr lang="en-US" sz="1600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pPr/>
            </c:dLbl>
            <c:spPr>
              <a:noFill/>
              <a:ln w="22164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chemeClr val="accent1">
                        <a:lumMod val="75000"/>
                      </a:schemeClr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45.8</c:v>
                </c:pt>
                <c:pt idx="1">
                  <c:v>48.6</c:v>
                </c:pt>
                <c:pt idx="2">
                  <c:v>50.9</c:v>
                </c:pt>
                <c:pt idx="3">
                  <c:v>50.7</c:v>
                </c:pt>
                <c:pt idx="4">
                  <c:v>49.2</c:v>
                </c:pt>
                <c:pt idx="5">
                  <c:v>46.2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РФ</c:v>
                </c:pt>
              </c:strCache>
            </c:strRef>
          </c:tx>
          <c:dLbls>
            <c:dLbl>
              <c:idx val="0"/>
              <c:layout>
                <c:manualLayout>
                  <c:x val="-2.3589360357733076E-2"/>
                  <c:y val="-1.2095363079615052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2.2021118887916916E-2"/>
                  <c:y val="1.1817038495188135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2.0061728395061668E-2"/>
                  <c:y val="3.4722222222222251E-3"/>
                </c:manualLayout>
              </c:layout>
              <c:showVal val="1"/>
            </c:dLbl>
            <c:dLbl>
              <c:idx val="3"/>
              <c:layout>
                <c:manualLayout>
                  <c:x val="-1.6975308641975363E-2"/>
                  <c:y val="0"/>
                </c:manualLayout>
              </c:layout>
              <c:showVal val="1"/>
            </c:dLbl>
            <c:spPr>
              <a:noFill/>
              <a:ln w="22164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C00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232.5</c:v>
                </c:pt>
                <c:pt idx="1">
                  <c:v>227.2</c:v>
                </c:pt>
                <c:pt idx="2">
                  <c:v>220.2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ПФО</c:v>
                </c:pt>
              </c:strCache>
            </c:strRef>
          </c:tx>
          <c:dLbls>
            <c:dLbl>
              <c:idx val="0"/>
              <c:layout>
                <c:manualLayout>
                  <c:x val="1.7191114999513965E-2"/>
                  <c:y val="-9.904932408598301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1043307086614261E-2"/>
                  <c:y val="-1.350487551251808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3.7037037037037056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2.4691358024691416E-2"/>
                  <c:y val="6.9444444444444605E-3"/>
                </c:manualLayout>
              </c:layout>
              <c:showVal val="1"/>
            </c:dLbl>
            <c:spPr>
              <a:noFill/>
              <a:ln w="22164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00800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245.5</c:v>
                </c:pt>
                <c:pt idx="1">
                  <c:v>243.5</c:v>
                </c:pt>
                <c:pt idx="2">
                  <c:v>221.2</c:v>
                </c:pt>
                <c:pt idx="3">
                  <c:v>210.2</c:v>
                </c:pt>
              </c:numCache>
            </c:numRef>
          </c:val>
        </c:ser>
        <c:shape val="cylinder"/>
        <c:axId val="99553664"/>
        <c:axId val="99555584"/>
        <c:axId val="0"/>
      </c:bar3DChart>
      <c:catAx>
        <c:axId val="995536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9555584"/>
        <c:crosses val="autoZero"/>
        <c:auto val="1"/>
        <c:lblAlgn val="ctr"/>
        <c:lblOffset val="100"/>
      </c:catAx>
      <c:valAx>
        <c:axId val="99555584"/>
        <c:scaling>
          <c:orientation val="minMax"/>
          <c:max val="25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398"/>
            </a:pPr>
            <a:endParaRPr lang="ru-RU"/>
          </a:p>
        </c:txPr>
        <c:crossAx val="99553664"/>
        <c:crosses val="autoZero"/>
        <c:crossBetween val="between"/>
      </c:valAx>
      <c:spPr>
        <a:noFill/>
        <a:ln w="25398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8179928328631049"/>
          <c:y val="0.88038906901343217"/>
          <c:w val="0.42158426917946767"/>
          <c:h val="7.9790306960293128E-2"/>
        </c:manualLayout>
      </c:layout>
      <c:txPr>
        <a:bodyPr/>
        <a:lstStyle/>
        <a:p>
          <a:pPr>
            <a:defRPr sz="16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57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8130407310197339E-2"/>
          <c:y val="4.0886754015011587E-2"/>
          <c:w val="0.92010279965004349"/>
          <c:h val="0.7163013822820011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</c:v>
                </c:pt>
              </c:strCache>
            </c:strRef>
          </c:tx>
          <c:dLbls>
            <c:dLbl>
              <c:idx val="0"/>
              <c:layout>
                <c:manualLayout>
                  <c:x val="-5.9224020608535134E-3"/>
                  <c:y val="-1.8131231461131075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2527947895401962E-4"/>
                  <c:y val="-1.0997926848242037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1.24709584912997E-2"/>
                  <c:y val="-3.397502164564168E-2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</a:defRPr>
                    </a:pPr>
                    <a:r>
                      <a:rPr lang="ru-RU" sz="1600" dirty="0" smtClean="0"/>
                      <a:t>77,2</a:t>
                    </a:r>
                    <a:endParaRPr lang="en-US" sz="1600" dirty="0"/>
                  </a:p>
                </c:rich>
              </c:tx>
              <c:spPr/>
            </c:dLbl>
            <c:dLbl>
              <c:idx val="3"/>
              <c:layout/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</a:defRPr>
                    </a:pPr>
                    <a:r>
                      <a:rPr lang="ru-RU" sz="1600" dirty="0" smtClean="0"/>
                      <a:t>68,3</a:t>
                    </a:r>
                    <a:endParaRPr lang="en-US" sz="1600" dirty="0"/>
                  </a:p>
                </c:rich>
              </c:tx>
              <c:spPr/>
            </c:dLbl>
            <c:spPr>
              <a:noFill/>
              <a:ln w="21568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93.4</c:v>
                </c:pt>
                <c:pt idx="1">
                  <c:v>77.2</c:v>
                </c:pt>
                <c:pt idx="2">
                  <c:v>81.7</c:v>
                </c:pt>
                <c:pt idx="3">
                  <c:v>68.3</c:v>
                </c:pt>
                <c:pt idx="4">
                  <c:v>53</c:v>
                </c:pt>
                <c:pt idx="5">
                  <c:v>49.9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РФ</c:v>
                </c:pt>
              </c:strCache>
            </c:strRef>
          </c:tx>
          <c:dLbls>
            <c:dLbl>
              <c:idx val="0"/>
              <c:layout>
                <c:manualLayout>
                  <c:x val="2.6452075435015195E-3"/>
                  <c:y val="2.9968304537062581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4.1618061631184985E-4"/>
                  <c:y val="1.9450892814515605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spPr>
              <a:noFill/>
              <a:ln w="21568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85.8</c:v>
                </c:pt>
                <c:pt idx="1">
                  <c:v>78.3</c:v>
                </c:pt>
                <c:pt idx="2">
                  <c:v>74.7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ПФО</c:v>
                </c:pt>
              </c:strCache>
            </c:strRef>
          </c:tx>
          <c:dLbls>
            <c:dLbl>
              <c:idx val="0"/>
              <c:layout>
                <c:manualLayout>
                  <c:x val="1.7191114999513962E-2"/>
                  <c:y val="-9.9049324085983548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1043307086614261E-2"/>
                  <c:y val="-1.350487551251813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1.8518518518518563E-2"/>
                  <c:y val="-7.133304612889072E-3"/>
                </c:manualLayout>
              </c:layout>
              <c:showVal val="1"/>
            </c:dLbl>
            <c:spPr>
              <a:noFill/>
              <a:ln w="21568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008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101.2</c:v>
                </c:pt>
                <c:pt idx="1">
                  <c:v>94.3</c:v>
                </c:pt>
                <c:pt idx="2">
                  <c:v>92.3</c:v>
                </c:pt>
              </c:numCache>
            </c:numRef>
          </c:val>
        </c:ser>
        <c:shape val="cylinder"/>
        <c:axId val="99730560"/>
        <c:axId val="99732096"/>
        <c:axId val="0"/>
      </c:bar3DChart>
      <c:catAx>
        <c:axId val="997305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99732096"/>
        <c:crosses val="autoZero"/>
        <c:auto val="1"/>
        <c:lblAlgn val="ctr"/>
        <c:lblOffset val="100"/>
      </c:catAx>
      <c:valAx>
        <c:axId val="99732096"/>
        <c:scaling>
          <c:orientation val="minMax"/>
          <c:max val="13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9730560"/>
        <c:crosses val="autoZero"/>
        <c:crossBetween val="between"/>
      </c:valAx>
      <c:spPr>
        <a:noFill/>
        <a:ln w="25398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8179928328631049"/>
          <c:y val="0.88038908597963683"/>
          <c:w val="0.42158426917946767"/>
          <c:h val="7.9790314672204432E-2"/>
        </c:manualLayout>
      </c:layout>
      <c:txPr>
        <a:bodyPr/>
        <a:lstStyle/>
        <a:p>
          <a:pPr>
            <a:defRPr sz="1361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529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1957571948262022E-2"/>
          <c:y val="3.3753442077864612E-2"/>
          <c:w val="0.92010279965004349"/>
          <c:h val="0.7163013822820011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</c:v>
                </c:pt>
              </c:strCache>
            </c:strRef>
          </c:tx>
          <c:dLbls>
            <c:dLbl>
              <c:idx val="0"/>
              <c:layout>
                <c:manualLayout>
                  <c:x val="-1.518165205303154E-2"/>
                  <c:y val="-3.9531048274330002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7.5908260265158322E-3"/>
                  <c:y val="-3.9531048274330002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>
                          <a:lumMod val="75000"/>
                        </a:schemeClr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-1.6686761811023627E-3"/>
                  <c:y val="6.3055734307904659E-3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</a:defRPr>
                    </a:pPr>
                    <a:r>
                      <a:rPr lang="ru-RU" sz="1600" dirty="0" smtClean="0"/>
                      <a:t>3</a:t>
                    </a:r>
                    <a:endParaRPr lang="en-US" sz="1600" dirty="0"/>
                  </a:p>
                </c:rich>
              </c:tx>
              <c:spPr/>
            </c:dLbl>
            <c:dLbl>
              <c:idx val="3"/>
              <c:layout>
                <c:manualLayout>
                  <c:x val="9.3750000000001211E-3"/>
                  <c:y val="7.3428188676910762E-3"/>
                </c:manualLayout>
              </c:layout>
              <c:tx>
                <c:rich>
                  <a:bodyPr/>
                  <a:lstStyle/>
                  <a:p>
                    <a:pPr>
                      <a:defRPr sz="1600" b="1">
                        <a:solidFill>
                          <a:schemeClr val="accent1">
                            <a:lumMod val="75000"/>
                          </a:schemeClr>
                        </a:solidFill>
                      </a:defRPr>
                    </a:pPr>
                    <a:r>
                      <a:rPr lang="ru-RU" sz="1600" dirty="0" smtClean="0"/>
                      <a:t>2,9</a:t>
                    </a:r>
                    <a:endParaRPr lang="en-US" sz="1600" dirty="0"/>
                  </a:p>
                </c:rich>
              </c:tx>
              <c:spPr/>
            </c:dLbl>
            <c:spPr>
              <a:noFill/>
              <a:ln w="21572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chemeClr val="accent1">
                        <a:lumMod val="75000"/>
                      </a:schemeClr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1.6</c:v>
                </c:pt>
                <c:pt idx="1">
                  <c:v>2.1</c:v>
                </c:pt>
                <c:pt idx="2">
                  <c:v>3</c:v>
                </c:pt>
                <c:pt idx="3">
                  <c:v>2.9</c:v>
                </c:pt>
                <c:pt idx="4">
                  <c:v>2.7</c:v>
                </c:pt>
                <c:pt idx="5">
                  <c:v>2.7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РФ</c:v>
                </c:pt>
              </c:strCache>
            </c:strRef>
          </c:tx>
          <c:dLbls>
            <c:dLbl>
              <c:idx val="0"/>
              <c:layout>
                <c:manualLayout>
                  <c:x val="-2.2046150481190029E-2"/>
                  <c:y val="2.9968304537062542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-2.8193958394089627E-2"/>
                  <c:y val="9.07839389434059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C00000"/>
                      </a:solidFill>
                    </a:defRPr>
                  </a:pPr>
                  <a:endParaRPr lang="ru-RU"/>
                </a:p>
              </c:txPr>
              <c:showVal val="1"/>
            </c:dLbl>
            <c:spPr>
              <a:noFill/>
              <a:ln w="21572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13.9</c:v>
                </c:pt>
                <c:pt idx="1">
                  <c:v>12.6</c:v>
                </c:pt>
                <c:pt idx="2">
                  <c:v>14.5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ПФО</c:v>
                </c:pt>
              </c:strCache>
            </c:strRef>
          </c:tx>
          <c:dLbls>
            <c:dLbl>
              <c:idx val="0"/>
              <c:layout>
                <c:manualLayout>
                  <c:x val="1.7191114999513962E-2"/>
                  <c:y val="-9.9049324085983548E-3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1"/>
              <c:layout>
                <c:manualLayout>
                  <c:x val="1.1043307086614261E-2"/>
                  <c:y val="-1.35048755125181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rgbClr val="008000"/>
                      </a:solidFill>
                    </a:defRPr>
                  </a:pPr>
                  <a:endParaRPr lang="ru-RU"/>
                </a:p>
              </c:txPr>
              <c:showVal val="1"/>
            </c:dLbl>
            <c:dLbl>
              <c:idx val="2"/>
              <c:layout>
                <c:manualLayout>
                  <c:x val="2.0061728395061731E-2"/>
                  <c:y val="3.5666523064445195E-3"/>
                </c:manualLayout>
              </c:layout>
              <c:showVal val="1"/>
            </c:dLbl>
            <c:spPr>
              <a:noFill/>
              <a:ln w="21572">
                <a:noFill/>
              </a:ln>
            </c:spPr>
            <c:txPr>
              <a:bodyPr/>
              <a:lstStyle/>
              <a:p>
                <a:pPr>
                  <a:defRPr sz="1600" b="1">
                    <a:solidFill>
                      <a:srgbClr val="008000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 год </c:v>
                </c:pt>
                <c:pt idx="1">
                  <c:v>2013 год</c:v>
                </c:pt>
                <c:pt idx="2">
                  <c:v>2014 год</c:v>
                </c:pt>
                <c:pt idx="3">
                  <c:v>2015 год</c:v>
                </c:pt>
                <c:pt idx="4">
                  <c:v>9 мес. 2015 </c:v>
                </c:pt>
                <c:pt idx="5">
                  <c:v>9 мес. 2016 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10.3</c:v>
                </c:pt>
                <c:pt idx="1">
                  <c:v>8.2000000000000011</c:v>
                </c:pt>
                <c:pt idx="2">
                  <c:v>9.5</c:v>
                </c:pt>
              </c:numCache>
            </c:numRef>
          </c:val>
        </c:ser>
        <c:shape val="cylinder"/>
        <c:axId val="100026240"/>
        <c:axId val="100027776"/>
        <c:axId val="0"/>
      </c:bar3DChart>
      <c:catAx>
        <c:axId val="1000262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00027776"/>
        <c:crosses val="autoZero"/>
        <c:auto val="1"/>
        <c:lblAlgn val="ctr"/>
        <c:lblOffset val="100"/>
      </c:catAx>
      <c:valAx>
        <c:axId val="100027776"/>
        <c:scaling>
          <c:orientation val="minMax"/>
          <c:max val="1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0026240"/>
        <c:crosses val="autoZero"/>
        <c:crossBetween val="between"/>
      </c:valAx>
      <c:spPr>
        <a:noFill/>
        <a:ln w="25398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600" b="0"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28179928328631049"/>
          <c:y val="0.88038908597963683"/>
          <c:w val="0.42158426917946767"/>
          <c:h val="7.9790314672204432E-2"/>
        </c:manualLayout>
      </c:layout>
      <c:txPr>
        <a:bodyPr/>
        <a:lstStyle/>
        <a:p>
          <a:pPr>
            <a:defRPr sz="1361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529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2.5400045155635882E-2"/>
                  <c:y val="-1.2666620920550166E-2"/>
                </c:manualLayout>
              </c:layout>
              <c:showVal val="1"/>
            </c:dLbl>
            <c:dLbl>
              <c:idx val="1"/>
              <c:layout>
                <c:manualLayout>
                  <c:x val="2.8222272395150946E-2"/>
                  <c:y val="-1.7733269288770243E-2"/>
                </c:manualLayout>
              </c:layout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17191</a:t>
                    </a:r>
                    <a:endParaRPr lang="en-US"/>
                  </a:p>
                </c:rich>
              </c:tx>
              <c:showVal val="1"/>
            </c:dLbl>
            <c:dLbl>
              <c:idx val="3"/>
              <c:layout>
                <c:manualLayout>
                  <c:x val="-1.6853932584269662E-2"/>
                  <c:y val="1.9210979777256363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12969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13927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>
                <c:manualLayout>
                  <c:x val="2.8089887640449446E-3"/>
                  <c:y val="1.6466554094791169E-2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12762</a:t>
                    </a:r>
                    <a:endParaRPr lang="en-US"/>
                  </a:p>
                </c:rich>
              </c:tx>
              <c:showVal val="1"/>
            </c:dLbl>
            <c:spPr>
              <a:solidFill>
                <a:schemeClr val="bg1"/>
              </a:solidFill>
              <a:ln w="9513" cmpd="sng"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597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Лист1!$B$2:$B$7</c:f>
              <c:numCache>
                <c:formatCode>0</c:formatCode>
                <c:ptCount val="6"/>
                <c:pt idx="0" formatCode="General">
                  <c:v>20435</c:v>
                </c:pt>
                <c:pt idx="1">
                  <c:v>19891</c:v>
                </c:pt>
                <c:pt idx="2" formatCode="0.0">
                  <c:v>17191</c:v>
                </c:pt>
                <c:pt idx="3" formatCode="0.0">
                  <c:v>12969</c:v>
                </c:pt>
                <c:pt idx="4" formatCode="0.0">
                  <c:v>13927</c:v>
                </c:pt>
                <c:pt idx="5" formatCode="0.0">
                  <c:v>12762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3.1044499634666031E-2"/>
                  <c:y val="-7.5999725523301235E-3"/>
                </c:manualLayout>
              </c:layout>
              <c:showVal val="1"/>
            </c:dLbl>
            <c:dLbl>
              <c:idx val="1"/>
              <c:layout>
                <c:manualLayout>
                  <c:x val="1.6933363437090562E-2"/>
                  <c:y val="-7.5999725523301235E-3"/>
                </c:manualLayout>
              </c:layout>
              <c:showVal val="1"/>
            </c:dLbl>
            <c:dLbl>
              <c:idx val="2"/>
              <c:layout>
                <c:manualLayout>
                  <c:x val="2.6239067055393701E-2"/>
                  <c:y val="4.924592659603819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5666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4444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4989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4437</a:t>
                    </a:r>
                    <a:endParaRPr lang="en-US"/>
                  </a:p>
                </c:rich>
              </c:tx>
              <c:showVal val="1"/>
            </c:dLbl>
            <c:spPr>
              <a:solidFill>
                <a:schemeClr val="bg1"/>
              </a:solidFill>
              <a:ln>
                <a:solidFill>
                  <a:srgbClr val="4F81BD"/>
                </a:solidFill>
              </a:ln>
            </c:spPr>
            <c:txPr>
              <a:bodyPr anchor="ctr" anchorCtr="0"/>
              <a:lstStyle/>
              <a:p>
                <a:pPr>
                  <a:defRPr sz="1596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Лист1!$C$2:$C$7</c:f>
              <c:numCache>
                <c:formatCode>0</c:formatCode>
                <c:ptCount val="6"/>
                <c:pt idx="0" formatCode="General">
                  <c:v>6379</c:v>
                </c:pt>
                <c:pt idx="1">
                  <c:v>6427</c:v>
                </c:pt>
                <c:pt idx="2" formatCode="0.0">
                  <c:v>5666</c:v>
                </c:pt>
                <c:pt idx="3" formatCode="0.0">
                  <c:v>4444</c:v>
                </c:pt>
                <c:pt idx="4" formatCode="0.0">
                  <c:v>4989</c:v>
                </c:pt>
                <c:pt idx="5" formatCode="0.0">
                  <c:v>4437</c:v>
                </c:pt>
              </c:numCache>
            </c:numRef>
          </c:val>
        </c:ser>
        <c:gapWidth val="113"/>
        <c:gapDepth val="107"/>
        <c:shape val="cylinder"/>
        <c:axId val="73388416"/>
        <c:axId val="73389952"/>
        <c:axId val="0"/>
      </c:bar3DChart>
      <c:catAx>
        <c:axId val="733884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3389952"/>
        <c:crosses val="autoZero"/>
        <c:auto val="1"/>
        <c:lblAlgn val="ctr"/>
        <c:lblOffset val="100"/>
      </c:catAx>
      <c:valAx>
        <c:axId val="73389952"/>
        <c:scaling>
          <c:orientation val="minMax"/>
          <c:max val="30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796"/>
            </a:pPr>
            <a:endParaRPr lang="ru-RU"/>
          </a:p>
        </c:txPr>
        <c:crossAx val="73388416"/>
        <c:crosses val="autoZero"/>
        <c:crossBetween val="between"/>
      </c:valAx>
      <c:spPr>
        <a:noFill/>
        <a:ln w="25383">
          <a:noFill/>
        </a:ln>
      </c:spPr>
    </c:plotArea>
    <c:plotVisOnly val="1"/>
    <c:dispBlanksAs val="gap"/>
  </c:chart>
  <c:txPr>
    <a:bodyPr/>
    <a:lstStyle/>
    <a:p>
      <a:pPr>
        <a:defRPr sz="1796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Мужчины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2.5400045155635851E-2"/>
                  <c:y val="-1.2666620920550166E-2"/>
                </c:manualLayout>
              </c:layout>
              <c:showVal val="1"/>
            </c:dLbl>
            <c:dLbl>
              <c:idx val="1"/>
              <c:layout>
                <c:manualLayout>
                  <c:x val="2.8222272395150932E-2"/>
                  <c:y val="-1.7733269288770233E-2"/>
                </c:manualLayout>
              </c:layout>
              <c:showVal val="1"/>
            </c:dLbl>
            <c:dLbl>
              <c:idx val="2"/>
              <c:layout>
                <c:manualLayout>
                  <c:x val="1.7492711370262391E-2"/>
                  <c:y val="-2.462296329801909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555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481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542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478</a:t>
                    </a:r>
                    <a:endParaRPr lang="en-US"/>
                  </a:p>
                </c:rich>
              </c:tx>
              <c:showVal val="1"/>
            </c:dLbl>
            <c:spPr>
              <a:solidFill>
                <a:schemeClr val="bg1"/>
              </a:solidFill>
              <a:ln>
                <a:solidFill>
                  <a:srgbClr val="4F81BD"/>
                </a:solidFill>
              </a:ln>
            </c:spPr>
            <c:txPr>
              <a:bodyPr/>
              <a:lstStyle/>
              <a:p>
                <a:pPr>
                  <a:defRPr sz="1599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Лист1!$B$2:$B$7</c:f>
              <c:numCache>
                <c:formatCode>0</c:formatCode>
                <c:ptCount val="6"/>
                <c:pt idx="0" formatCode="General">
                  <c:v>606</c:v>
                </c:pt>
                <c:pt idx="1">
                  <c:v>549</c:v>
                </c:pt>
                <c:pt idx="2" formatCode="0.0">
                  <c:v>555</c:v>
                </c:pt>
                <c:pt idx="3" formatCode="0.0">
                  <c:v>481</c:v>
                </c:pt>
                <c:pt idx="4" formatCode="0.0">
                  <c:v>542</c:v>
                </c:pt>
                <c:pt idx="5" formatCode="0.0">
                  <c:v>478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Женщины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dLbls>
            <c:dLbl>
              <c:idx val="0"/>
              <c:layout>
                <c:manualLayout>
                  <c:x val="3.1044499634666017E-2"/>
                  <c:y val="-7.5999725523301269E-3"/>
                </c:manualLayout>
              </c:layout>
              <c:showVal val="1"/>
            </c:dLbl>
            <c:dLbl>
              <c:idx val="1"/>
              <c:layout>
                <c:manualLayout>
                  <c:x val="1.6933363437090555E-2"/>
                  <c:y val="-7.5999725523301269E-3"/>
                </c:manualLayout>
              </c:layout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118</a:t>
                    </a:r>
                    <a:endParaRPr lang="en-US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129</a:t>
                    </a:r>
                    <a:endParaRPr lang="en-US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86</a:t>
                    </a:r>
                    <a:endParaRPr lang="en-US"/>
                  </a:p>
                </c:rich>
              </c:tx>
              <c:showVal val="1"/>
            </c:dLbl>
            <c:spPr>
              <a:solidFill>
                <a:schemeClr val="bg1"/>
              </a:solidFill>
              <a:ln>
                <a:solidFill>
                  <a:srgbClr val="4F81BD"/>
                </a:solidFill>
              </a:ln>
            </c:spPr>
            <c:txPr>
              <a:bodyPr anchor="ctr" anchorCtr="0"/>
              <a:lstStyle/>
              <a:p>
                <a:pPr>
                  <a:defRPr sz="1599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Лист1!$C$2:$C$7</c:f>
              <c:numCache>
                <c:formatCode>0</c:formatCode>
                <c:ptCount val="6"/>
                <c:pt idx="0" formatCode="General">
                  <c:v>175</c:v>
                </c:pt>
                <c:pt idx="1">
                  <c:v>113</c:v>
                </c:pt>
                <c:pt idx="2" formatCode="0.0">
                  <c:v>118</c:v>
                </c:pt>
                <c:pt idx="3" formatCode="0.0">
                  <c:v>107</c:v>
                </c:pt>
                <c:pt idx="4" formatCode="0.0">
                  <c:v>129</c:v>
                </c:pt>
                <c:pt idx="5" formatCode="0.0">
                  <c:v>86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</c:v>
                </c:pt>
              </c:strCache>
            </c:strRef>
          </c:tx>
          <c:spPr>
            <a:noFill/>
          </c:spPr>
          <c:dLbls>
            <c:dLbl>
              <c:idx val="0"/>
              <c:layout>
                <c:manualLayout>
                  <c:x val="8.310984116481273E-3"/>
                  <c:y val="2.6386680502605911E-2"/>
                </c:manualLayout>
              </c:layout>
              <c:showVal val="1"/>
            </c:dLbl>
            <c:dLbl>
              <c:idx val="1"/>
              <c:layout>
                <c:manualLayout>
                  <c:x val="3.076467482381029E-2"/>
                  <c:y val="2.2231627634099766E-2"/>
                </c:manualLayout>
              </c:layout>
              <c:showVal val="1"/>
            </c:dLbl>
            <c:dLbl>
              <c:idx val="2"/>
              <c:layout>
                <c:manualLayout>
                  <c:x val="2.9154518950437317E-3"/>
                  <c:y val="6.4019704574849734E-2"/>
                </c:manualLayout>
              </c:layout>
              <c:showVal val="1"/>
            </c:dLbl>
            <c:dLbl>
              <c:idx val="3"/>
              <c:layout>
                <c:manualLayout>
                  <c:x val="8.7463556851311939E-3"/>
                  <c:y val="5.9079972164325222E-2"/>
                </c:manualLayout>
              </c:layout>
              <c:showVal val="1"/>
            </c:dLbl>
            <c:dLbl>
              <c:idx val="4"/>
              <c:layout>
                <c:manualLayout>
                  <c:x val="1.457725947521866E-2"/>
                  <c:y val="8.5934504966291264E-2"/>
                </c:manualLayout>
              </c:layout>
              <c:showVal val="1"/>
            </c:dLbl>
            <c:dLbl>
              <c:idx val="5"/>
              <c:layout>
                <c:manualLayout>
                  <c:x val="1.450852210024909E-2"/>
                  <c:y val="0.10703260161614256"/>
                </c:manualLayout>
              </c:layout>
              <c:showVal val="1"/>
            </c:dLbl>
            <c:txPr>
              <a:bodyPr anchor="b" anchorCtr="1"/>
              <a:lstStyle/>
              <a:p>
                <a:pPr>
                  <a:defRPr b="1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Лист1!$D$2:$D$7</c:f>
              <c:numCache>
                <c:formatCode>0</c:formatCode>
                <c:ptCount val="6"/>
                <c:pt idx="0" formatCode="General">
                  <c:v>781</c:v>
                </c:pt>
                <c:pt idx="1">
                  <c:v>662</c:v>
                </c:pt>
                <c:pt idx="2" formatCode="General">
                  <c:v>673</c:v>
                </c:pt>
                <c:pt idx="3" formatCode="General">
                  <c:v>588</c:v>
                </c:pt>
                <c:pt idx="4" formatCode="General">
                  <c:v>671</c:v>
                </c:pt>
                <c:pt idx="5" formatCode="General">
                  <c:v>564</c:v>
                </c:pt>
              </c:numCache>
            </c:numRef>
          </c:val>
        </c:ser>
        <c:gapWidth val="113"/>
        <c:gapDepth val="107"/>
        <c:shape val="cylinder"/>
        <c:axId val="73560064"/>
        <c:axId val="73561600"/>
        <c:axId val="0"/>
      </c:bar3DChart>
      <c:catAx>
        <c:axId val="735600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3561600"/>
        <c:crosses val="autoZero"/>
        <c:auto val="1"/>
        <c:lblAlgn val="ctr"/>
        <c:lblOffset val="100"/>
      </c:catAx>
      <c:valAx>
        <c:axId val="73561600"/>
        <c:scaling>
          <c:orientation val="minMax"/>
          <c:max val="1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/>
            </a:pPr>
            <a:endParaRPr lang="ru-RU"/>
          </a:p>
        </c:txPr>
        <c:crossAx val="73560064"/>
        <c:crosses val="autoZero"/>
        <c:crossBetween val="between"/>
      </c:valAx>
      <c:spPr>
        <a:noFill/>
        <a:ln w="25391">
          <a:noFill/>
        </a:ln>
      </c:spPr>
    </c:plotArea>
    <c:plotVisOnly val="1"/>
    <c:dispBlanksAs val="gap"/>
  </c:chart>
  <c:txPr>
    <a:bodyPr/>
    <a:lstStyle/>
    <a:p>
      <a:pPr>
        <a:defRPr sz="1798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5.0707547169811414E-2"/>
          <c:y val="2.7573529411764816E-2"/>
          <c:w val="0.93160377358490565"/>
          <c:h val="0.79963235294117663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РФ</c:v>
                </c:pt>
              </c:strCache>
            </c:strRef>
          </c:tx>
          <c:spPr>
            <a:ln w="50766">
              <a:solidFill>
                <a:srgbClr val="C0000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13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4"/>
              <c:layout>
                <c:manualLayout>
                  <c:x val="-3.8386853216535038E-2"/>
                  <c:y val="3.8929265610586516E-2"/>
                </c:manualLayout>
              </c:layout>
              <c:dLblPos val="r"/>
              <c:showVal val="1"/>
            </c:dLbl>
            <c:txPr>
              <a:bodyPr/>
              <a:lstStyle/>
              <a:p>
                <a:pPr>
                  <a:defRPr sz="1798"/>
                </a:pPr>
                <a:endParaRPr lang="ru-RU"/>
              </a:p>
            </c:txPr>
            <c:dLblPos val="b"/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10.6</c:v>
                </c:pt>
                <c:pt idx="1">
                  <c:v>10</c:v>
                </c:pt>
                <c:pt idx="2">
                  <c:v>6.7</c:v>
                </c:pt>
                <c:pt idx="3">
                  <c:v>6.7</c:v>
                </c:pt>
                <c:pt idx="4">
                  <c:v>6.7</c:v>
                </c:pt>
                <c:pt idx="5">
                  <c:v>5.9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ПФО</c:v>
                </c:pt>
              </c:strCache>
            </c:strRef>
          </c:tx>
          <c:spPr>
            <a:ln w="50766">
              <a:solidFill>
                <a:srgbClr val="00B05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13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txPr>
              <a:bodyPr/>
              <a:lstStyle/>
              <a:p>
                <a:pPr>
                  <a:defRPr sz="1798"/>
                </a:pPr>
                <a:endParaRPr lang="ru-RU"/>
              </a:p>
            </c:txPr>
            <c:dLblPos val="t"/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13.2</c:v>
                </c:pt>
                <c:pt idx="1">
                  <c:v>11.7</c:v>
                </c:pt>
                <c:pt idx="2">
                  <c:v>7.5</c:v>
                </c:pt>
                <c:pt idx="3">
                  <c:v>8</c:v>
                </c:pt>
                <c:pt idx="4">
                  <c:v>8</c:v>
                </c:pt>
                <c:pt idx="5">
                  <c:v>6.9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Кировская область </c:v>
                </c:pt>
              </c:strCache>
            </c:strRef>
          </c:tx>
          <c:spPr>
            <a:ln w="60284">
              <a:solidFill>
                <a:srgbClr val="0070C0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13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dLbl>
              <c:idx val="3"/>
              <c:layout>
                <c:manualLayout>
                  <c:x val="-4.537189903323912E-2"/>
                  <c:y val="-5.6638154535392296E-2"/>
                </c:manualLayout>
              </c:layout>
              <c:dLblPos val="r"/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20,0</a:t>
                    </a:r>
                    <a:endParaRPr lang="en-US" dirty="0"/>
                  </a:p>
                </c:rich>
              </c:tx>
              <c:dLblPos val="t"/>
            </c:dLbl>
            <c:txPr>
              <a:bodyPr/>
              <a:lstStyle/>
              <a:p>
                <a:pPr>
                  <a:defRPr sz="1798" b="1"/>
                </a:pPr>
                <a:endParaRPr lang="ru-RU"/>
              </a:p>
            </c:txPr>
            <c:dLblPos val="t"/>
            <c:showVal val="1"/>
          </c:dLbls>
          <c:cat>
            <c:strRef>
              <c:f>Лист1!$A$2:$A$7</c:f>
              <c:strCache>
                <c:ptCount val="6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9 мес. 2015</c:v>
                </c:pt>
                <c:pt idx="5">
                  <c:v>9 мес. 2016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 formatCode="0.0">
                  <c:v>36</c:v>
                </c:pt>
                <c:pt idx="1">
                  <c:v>24.9</c:v>
                </c:pt>
                <c:pt idx="2">
                  <c:v>29.1</c:v>
                </c:pt>
                <c:pt idx="3">
                  <c:v>23.4</c:v>
                </c:pt>
                <c:pt idx="4">
                  <c:v>20.6</c:v>
                </c:pt>
                <c:pt idx="5">
                  <c:v>20</c:v>
                </c:pt>
              </c:numCache>
            </c:numRef>
          </c:val>
        </c:ser>
        <c:marker val="1"/>
        <c:axId val="73939968"/>
        <c:axId val="73945472"/>
      </c:lineChart>
      <c:catAx>
        <c:axId val="7393996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73945472"/>
        <c:crosses val="autoZero"/>
        <c:auto val="1"/>
        <c:lblAlgn val="ctr"/>
        <c:lblOffset val="30"/>
      </c:catAx>
      <c:valAx>
        <c:axId val="73945472"/>
        <c:scaling>
          <c:orientation val="minMax"/>
          <c:min val="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99"/>
            </a:pPr>
            <a:endParaRPr lang="ru-RU"/>
          </a:p>
        </c:txPr>
        <c:crossAx val="73939968"/>
        <c:crosses val="autoZero"/>
        <c:crossBetween val="between"/>
      </c:valAx>
      <c:spPr>
        <a:noFill/>
        <a:ln w="25401">
          <a:noFill/>
        </a:ln>
      </c:spPr>
    </c:plotArea>
    <c:legend>
      <c:legendPos val="r"/>
      <c:layout>
        <c:manualLayout>
          <c:xMode val="edge"/>
          <c:yMode val="edge"/>
          <c:x val="0.23379635396815071"/>
          <c:y val="0.92740485564304465"/>
          <c:w val="0.53819433727808863"/>
          <c:h val="5.8076269878029954E-2"/>
        </c:manualLayout>
      </c:layout>
      <c:txPr>
        <a:bodyPr/>
        <a:lstStyle/>
        <a:p>
          <a:pPr>
            <a:defRPr sz="1598" b="1"/>
          </a:pPr>
          <a:endParaRPr lang="ru-RU"/>
        </a:p>
      </c:txPr>
    </c:legend>
    <c:plotVisOnly val="1"/>
    <c:dispBlanksAs val="gap"/>
  </c:chart>
  <c:txPr>
    <a:bodyPr/>
    <a:lstStyle/>
    <a:p>
      <a:pPr>
        <a:defRPr sz="1798">
          <a:latin typeface="Arial" pitchFamily="34" charset="0"/>
          <a:cs typeface="Arial" pitchFamily="34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.2027512029746282"/>
          <c:y val="1.3168686729385561E-2"/>
          <c:w val="0.72382239720034991"/>
          <c:h val="0.9045690158428632"/>
        </c:manualLayout>
      </c:layout>
      <c:barChart>
        <c:barDir val="bar"/>
        <c:grouping val="clustered"/>
        <c:ser>
          <c:idx val="0"/>
          <c:order val="0"/>
          <c:tx>
            <c:strRef>
              <c:f>'[Диаграмма в Microsoft Office PowerPoint]Лист1'!$B$1</c:f>
              <c:strCache>
                <c:ptCount val="1"/>
                <c:pt idx="0">
                  <c:v>2013</c:v>
                </c:pt>
              </c:strCache>
            </c:strRef>
          </c:tx>
          <c:dLbls>
            <c:dLbl>
              <c:idx val="2"/>
              <c:layout>
                <c:manualLayout>
                  <c:x val="4.1666666666666675E-3"/>
                  <c:y val="-6.5843433646927824E-3"/>
                </c:manualLayout>
              </c:layout>
              <c:showVal val="1"/>
            </c:dLbl>
            <c:dLbl>
              <c:idx val="3"/>
              <c:layout>
                <c:manualLayout>
                  <c:x val="1.2500000000000001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3888888888888944E-2"/>
                  <c:y val="6.584343364692863E-3"/>
                </c:manualLayout>
              </c:layout>
              <c:showVal val="1"/>
            </c:dLbl>
            <c:dLbl>
              <c:idx val="8"/>
              <c:layout>
                <c:manualLayout>
                  <c:x val="8.333333333333335E-3"/>
                  <c:y val="0"/>
                </c:manualLayout>
              </c:layout>
              <c:showVal val="1"/>
            </c:dLbl>
            <c:showVal val="1"/>
          </c:dLbls>
          <c:cat>
            <c:strRef>
              <c:f>'[Диаграмма в Microsoft Office PowerPoint]Лист1'!$A$2:$A$17</c:f>
              <c:strCache>
                <c:ptCount val="16"/>
                <c:pt idx="0">
                  <c:v>Нижегородская область </c:v>
                </c:pt>
                <c:pt idx="1">
                  <c:v>Саратовская область </c:v>
                </c:pt>
                <c:pt idx="2">
                  <c:v>Республика Мордовия </c:v>
                </c:pt>
                <c:pt idx="3">
                  <c:v>Республика Татарстан </c:v>
                </c:pt>
                <c:pt idx="4">
                  <c:v>Оренбургская область </c:v>
                </c:pt>
                <c:pt idx="5">
                  <c:v>ПЕРМСКИЙ КРАЙ</c:v>
                </c:pt>
                <c:pt idx="6">
                  <c:v>РОССИЙСКАЯ ФЕДЕРАЦИЯ</c:v>
                </c:pt>
                <c:pt idx="7">
                  <c:v>ПРИВОЛЖСКИЙ ФО</c:v>
                </c:pt>
                <c:pt idx="8">
                  <c:v>Республика Башкортостан </c:v>
                </c:pt>
                <c:pt idx="9">
                  <c:v>Республика Марий Эл </c:v>
                </c:pt>
                <c:pt idx="10">
                  <c:v>Удмуртская республика </c:v>
                </c:pt>
                <c:pt idx="11">
                  <c:v>Кировская область </c:v>
                </c:pt>
                <c:pt idx="12">
                  <c:v>Пензенская область </c:v>
                </c:pt>
                <c:pt idx="13">
                  <c:v>Ульяновская область </c:v>
                </c:pt>
                <c:pt idx="14">
                  <c:v>Самарская область </c:v>
                </c:pt>
                <c:pt idx="15">
                  <c:v>Чувашская республика </c:v>
                </c:pt>
              </c:strCache>
            </c:strRef>
          </c:cat>
          <c:val>
            <c:numRef>
              <c:f>'[Диаграмма в Microsoft Office PowerPoint]Лист1'!$B$2:$B$17</c:f>
              <c:numCache>
                <c:formatCode>General</c:formatCode>
                <c:ptCount val="16"/>
                <c:pt idx="0">
                  <c:v>8.6</c:v>
                </c:pt>
                <c:pt idx="1">
                  <c:v>32.9</c:v>
                </c:pt>
                <c:pt idx="2">
                  <c:v>40.300000000000004</c:v>
                </c:pt>
                <c:pt idx="3">
                  <c:v>41.9</c:v>
                </c:pt>
                <c:pt idx="4">
                  <c:v>33.300000000000004</c:v>
                </c:pt>
                <c:pt idx="5">
                  <c:v>36.4</c:v>
                </c:pt>
                <c:pt idx="6">
                  <c:v>36</c:v>
                </c:pt>
                <c:pt idx="7">
                  <c:v>43</c:v>
                </c:pt>
                <c:pt idx="8">
                  <c:v>40.700000000000003</c:v>
                </c:pt>
                <c:pt idx="9">
                  <c:v>39.300000000000004</c:v>
                </c:pt>
                <c:pt idx="10">
                  <c:v>51.5</c:v>
                </c:pt>
                <c:pt idx="11">
                  <c:v>58.4</c:v>
                </c:pt>
                <c:pt idx="12">
                  <c:v>66</c:v>
                </c:pt>
                <c:pt idx="13">
                  <c:v>52.7</c:v>
                </c:pt>
                <c:pt idx="14">
                  <c:v>56.3</c:v>
                </c:pt>
                <c:pt idx="15">
                  <c:v>100.8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PowerPoint]Лист1'!$C$1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'[Диаграмма в Microsoft Office PowerPoint]Лист1'!$A$2:$A$17</c:f>
              <c:strCache>
                <c:ptCount val="16"/>
                <c:pt idx="0">
                  <c:v>Нижегородская область </c:v>
                </c:pt>
                <c:pt idx="1">
                  <c:v>Саратовская область </c:v>
                </c:pt>
                <c:pt idx="2">
                  <c:v>Республика Мордовия </c:v>
                </c:pt>
                <c:pt idx="3">
                  <c:v>Республика Татарстан </c:v>
                </c:pt>
                <c:pt idx="4">
                  <c:v>Оренбургская область </c:v>
                </c:pt>
                <c:pt idx="5">
                  <c:v>ПЕРМСКИЙ КРАЙ</c:v>
                </c:pt>
                <c:pt idx="6">
                  <c:v>РОССИЙСКАЯ ФЕДЕРАЦИЯ</c:v>
                </c:pt>
                <c:pt idx="7">
                  <c:v>ПРИВОЛЖСКИЙ ФО</c:v>
                </c:pt>
                <c:pt idx="8">
                  <c:v>Республика Башкортостан </c:v>
                </c:pt>
                <c:pt idx="9">
                  <c:v>Республика Марий Эл </c:v>
                </c:pt>
                <c:pt idx="10">
                  <c:v>Удмуртская республика </c:v>
                </c:pt>
                <c:pt idx="11">
                  <c:v>Кировская область </c:v>
                </c:pt>
                <c:pt idx="12">
                  <c:v>Пензенская область </c:v>
                </c:pt>
                <c:pt idx="13">
                  <c:v>Ульяновская область </c:v>
                </c:pt>
                <c:pt idx="14">
                  <c:v>Самарская область </c:v>
                </c:pt>
                <c:pt idx="15">
                  <c:v>Чувашская республика </c:v>
                </c:pt>
              </c:strCache>
            </c:strRef>
          </c:cat>
          <c:val>
            <c:numRef>
              <c:f>'[Диаграмма в Microsoft Office PowerPoint]Лист1'!$C$2:$C$17</c:f>
              <c:numCache>
                <c:formatCode>General</c:formatCode>
                <c:ptCount val="16"/>
                <c:pt idx="0">
                  <c:v>9</c:v>
                </c:pt>
                <c:pt idx="1">
                  <c:v>33.4</c:v>
                </c:pt>
                <c:pt idx="2">
                  <c:v>26.8</c:v>
                </c:pt>
                <c:pt idx="3">
                  <c:v>41.3</c:v>
                </c:pt>
                <c:pt idx="4">
                  <c:v>31.3</c:v>
                </c:pt>
                <c:pt idx="5">
                  <c:v>39.1</c:v>
                </c:pt>
                <c:pt idx="6">
                  <c:v>33.6</c:v>
                </c:pt>
                <c:pt idx="7">
                  <c:v>40.9</c:v>
                </c:pt>
                <c:pt idx="8">
                  <c:v>39.800000000000004</c:v>
                </c:pt>
                <c:pt idx="9">
                  <c:v>40.800000000000004</c:v>
                </c:pt>
                <c:pt idx="10">
                  <c:v>49.2</c:v>
                </c:pt>
                <c:pt idx="11">
                  <c:v>53</c:v>
                </c:pt>
                <c:pt idx="12">
                  <c:v>56.7</c:v>
                </c:pt>
                <c:pt idx="13">
                  <c:v>58.8</c:v>
                </c:pt>
                <c:pt idx="14">
                  <c:v>51</c:v>
                </c:pt>
                <c:pt idx="15">
                  <c:v>85.9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PowerPoint]Лист1'!$D$1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'[Диаграмма в Microsoft Office PowerPoint]Лист1'!$A$2:$A$17</c:f>
              <c:strCache>
                <c:ptCount val="16"/>
                <c:pt idx="0">
                  <c:v>Нижегородская область </c:v>
                </c:pt>
                <c:pt idx="1">
                  <c:v>Саратовская область </c:v>
                </c:pt>
                <c:pt idx="2">
                  <c:v>Республика Мордовия </c:v>
                </c:pt>
                <c:pt idx="3">
                  <c:v>Республика Татарстан </c:v>
                </c:pt>
                <c:pt idx="4">
                  <c:v>Оренбургская область </c:v>
                </c:pt>
                <c:pt idx="5">
                  <c:v>ПЕРМСКИЙ КРАЙ</c:v>
                </c:pt>
                <c:pt idx="6">
                  <c:v>РОССИЙСКАЯ ФЕДЕРАЦИЯ</c:v>
                </c:pt>
                <c:pt idx="7">
                  <c:v>ПРИВОЛЖСКИЙ ФО</c:v>
                </c:pt>
                <c:pt idx="8">
                  <c:v>Республика Башкортостан </c:v>
                </c:pt>
                <c:pt idx="9">
                  <c:v>Республика Марий Эл </c:v>
                </c:pt>
                <c:pt idx="10">
                  <c:v>Удмуртская республика </c:v>
                </c:pt>
                <c:pt idx="11">
                  <c:v>Кировская область </c:v>
                </c:pt>
                <c:pt idx="12">
                  <c:v>Пензенская область </c:v>
                </c:pt>
                <c:pt idx="13">
                  <c:v>Ульяновская область </c:v>
                </c:pt>
                <c:pt idx="14">
                  <c:v>Самарская область </c:v>
                </c:pt>
                <c:pt idx="15">
                  <c:v>Чувашская республика </c:v>
                </c:pt>
              </c:strCache>
            </c:strRef>
          </c:cat>
          <c:val>
            <c:numRef>
              <c:f>'[Диаграмма в Microsoft Office PowerPoint]Лист1'!$D$2:$D$17</c:f>
              <c:numCache>
                <c:formatCode>General</c:formatCode>
                <c:ptCount val="16"/>
                <c:pt idx="0">
                  <c:v>9.6</c:v>
                </c:pt>
                <c:pt idx="1">
                  <c:v>23.6</c:v>
                </c:pt>
                <c:pt idx="2">
                  <c:v>27.7</c:v>
                </c:pt>
                <c:pt idx="3">
                  <c:v>31.1</c:v>
                </c:pt>
                <c:pt idx="4">
                  <c:v>31.4</c:v>
                </c:pt>
                <c:pt idx="5">
                  <c:v>32.9</c:v>
                </c:pt>
                <c:pt idx="6">
                  <c:v>34.6</c:v>
                </c:pt>
                <c:pt idx="7">
                  <c:v>41</c:v>
                </c:pt>
                <c:pt idx="8">
                  <c:v>41.1</c:v>
                </c:pt>
                <c:pt idx="9">
                  <c:v>45.2</c:v>
                </c:pt>
                <c:pt idx="10">
                  <c:v>47.1</c:v>
                </c:pt>
                <c:pt idx="11">
                  <c:v>51.8</c:v>
                </c:pt>
                <c:pt idx="12">
                  <c:v>52.3</c:v>
                </c:pt>
                <c:pt idx="13">
                  <c:v>54.6</c:v>
                </c:pt>
                <c:pt idx="14">
                  <c:v>70</c:v>
                </c:pt>
                <c:pt idx="15">
                  <c:v>107.4</c:v>
                </c:pt>
              </c:numCache>
            </c:numRef>
          </c:val>
        </c:ser>
        <c:axId val="101045376"/>
        <c:axId val="101046912"/>
      </c:barChart>
      <c:catAx>
        <c:axId val="101045376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101046912"/>
        <c:crosses val="autoZero"/>
        <c:auto val="1"/>
        <c:lblAlgn val="ctr"/>
        <c:lblOffset val="100"/>
      </c:catAx>
      <c:valAx>
        <c:axId val="10104691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10104537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200" b="1"/>
          </a:pPr>
          <a:endParaRPr lang="ru-RU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'[Диаграмма в Microsoft Office PowerPoint]Лист1'!$B$1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'[Диаграмма в Microsoft Office PowerPoint]Лист1'!$A$2:$A$17</c:f>
              <c:strCache>
                <c:ptCount val="16"/>
                <c:pt idx="0">
                  <c:v>Кировская область </c:v>
                </c:pt>
                <c:pt idx="1">
                  <c:v>Чувашская республика </c:v>
                </c:pt>
                <c:pt idx="2">
                  <c:v>Республика Мордовия </c:v>
                </c:pt>
                <c:pt idx="3">
                  <c:v>Саратовская область </c:v>
                </c:pt>
                <c:pt idx="4">
                  <c:v>Ульяновская область </c:v>
                </c:pt>
                <c:pt idx="5">
                  <c:v>Республика Башкортостан </c:v>
                </c:pt>
                <c:pt idx="6">
                  <c:v>Республика Марий Эл </c:v>
                </c:pt>
                <c:pt idx="7">
                  <c:v>Республика Татарстан </c:v>
                </c:pt>
                <c:pt idx="8">
                  <c:v>ПРИВОЛЖСКИЙ ФО</c:v>
                </c:pt>
                <c:pt idx="9">
                  <c:v>Оренбургская область </c:v>
                </c:pt>
                <c:pt idx="10">
                  <c:v>Удмуртская республика </c:v>
                </c:pt>
                <c:pt idx="11">
                  <c:v>Нижегородская область </c:v>
                </c:pt>
                <c:pt idx="12">
                  <c:v>РОССИЙСКАЯ ФЕДЕРАЦИЯ</c:v>
                </c:pt>
                <c:pt idx="13">
                  <c:v>Самарская область </c:v>
                </c:pt>
                <c:pt idx="14">
                  <c:v>ПЕРМСКИЙ КРАЙ</c:v>
                </c:pt>
                <c:pt idx="15">
                  <c:v>Пензенская область </c:v>
                </c:pt>
              </c:strCache>
            </c:strRef>
          </c:cat>
          <c:val>
            <c:numRef>
              <c:f>'[Диаграмма в Microsoft Office PowerPoint]Лист1'!$B$2:$B$17</c:f>
              <c:numCache>
                <c:formatCode>General</c:formatCode>
                <c:ptCount val="16"/>
                <c:pt idx="0">
                  <c:v>0.70000000000000018</c:v>
                </c:pt>
                <c:pt idx="1">
                  <c:v>0.3000000000000001</c:v>
                </c:pt>
                <c:pt idx="2">
                  <c:v>0.6000000000000002</c:v>
                </c:pt>
                <c:pt idx="3">
                  <c:v>0.70000000000000018</c:v>
                </c:pt>
                <c:pt idx="4">
                  <c:v>4</c:v>
                </c:pt>
                <c:pt idx="5">
                  <c:v>1.1000000000000001</c:v>
                </c:pt>
                <c:pt idx="6">
                  <c:v>3.5</c:v>
                </c:pt>
                <c:pt idx="7">
                  <c:v>6.9</c:v>
                </c:pt>
                <c:pt idx="8">
                  <c:v>7.9</c:v>
                </c:pt>
                <c:pt idx="9">
                  <c:v>13.8</c:v>
                </c:pt>
                <c:pt idx="10">
                  <c:v>10.7</c:v>
                </c:pt>
                <c:pt idx="11">
                  <c:v>9.6</c:v>
                </c:pt>
                <c:pt idx="12">
                  <c:v>18.399999999999999</c:v>
                </c:pt>
                <c:pt idx="13">
                  <c:v>14.6</c:v>
                </c:pt>
                <c:pt idx="14">
                  <c:v>14</c:v>
                </c:pt>
                <c:pt idx="15">
                  <c:v>25.4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PowerPoint]Лист1'!$C$1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'[Диаграмма в Microsoft Office PowerPoint]Лист1'!$A$2:$A$17</c:f>
              <c:strCache>
                <c:ptCount val="16"/>
                <c:pt idx="0">
                  <c:v>Кировская область </c:v>
                </c:pt>
                <c:pt idx="1">
                  <c:v>Чувашская республика </c:v>
                </c:pt>
                <c:pt idx="2">
                  <c:v>Республика Мордовия </c:v>
                </c:pt>
                <c:pt idx="3">
                  <c:v>Саратовская область </c:v>
                </c:pt>
                <c:pt idx="4">
                  <c:v>Ульяновская область </c:v>
                </c:pt>
                <c:pt idx="5">
                  <c:v>Республика Башкортостан </c:v>
                </c:pt>
                <c:pt idx="6">
                  <c:v>Республика Марий Эл </c:v>
                </c:pt>
                <c:pt idx="7">
                  <c:v>Республика Татарстан </c:v>
                </c:pt>
                <c:pt idx="8">
                  <c:v>ПРИВОЛЖСКИЙ ФО</c:v>
                </c:pt>
                <c:pt idx="9">
                  <c:v>Оренбургская область </c:v>
                </c:pt>
                <c:pt idx="10">
                  <c:v>Удмуртская республика </c:v>
                </c:pt>
                <c:pt idx="11">
                  <c:v>Нижегородская область </c:v>
                </c:pt>
                <c:pt idx="12">
                  <c:v>РОССИЙСКАЯ ФЕДЕРАЦИЯ</c:v>
                </c:pt>
                <c:pt idx="13">
                  <c:v>Самарская область </c:v>
                </c:pt>
                <c:pt idx="14">
                  <c:v>ПЕРМСКИЙ КРАЙ</c:v>
                </c:pt>
                <c:pt idx="15">
                  <c:v>Пензенская область </c:v>
                </c:pt>
              </c:strCache>
            </c:strRef>
          </c:cat>
          <c:val>
            <c:numRef>
              <c:f>'[Диаграмма в Microsoft Office PowerPoint]Лист1'!$C$2:$C$17</c:f>
              <c:numCache>
                <c:formatCode>General</c:formatCode>
                <c:ptCount val="16"/>
                <c:pt idx="0">
                  <c:v>2.2000000000000002</c:v>
                </c:pt>
                <c:pt idx="1">
                  <c:v>0.4</c:v>
                </c:pt>
                <c:pt idx="2">
                  <c:v>1</c:v>
                </c:pt>
                <c:pt idx="3">
                  <c:v>0.9</c:v>
                </c:pt>
                <c:pt idx="4">
                  <c:v>2.6</c:v>
                </c:pt>
                <c:pt idx="5">
                  <c:v>1.8</c:v>
                </c:pt>
                <c:pt idx="6">
                  <c:v>6.1</c:v>
                </c:pt>
                <c:pt idx="7">
                  <c:v>6.5</c:v>
                </c:pt>
                <c:pt idx="8">
                  <c:v>13.3</c:v>
                </c:pt>
                <c:pt idx="9">
                  <c:v>24.6</c:v>
                </c:pt>
                <c:pt idx="10">
                  <c:v>16.3</c:v>
                </c:pt>
                <c:pt idx="11">
                  <c:v>28.4</c:v>
                </c:pt>
                <c:pt idx="12">
                  <c:v>21.1</c:v>
                </c:pt>
                <c:pt idx="13">
                  <c:v>18.600000000000001</c:v>
                </c:pt>
                <c:pt idx="14">
                  <c:v>24.5</c:v>
                </c:pt>
                <c:pt idx="15">
                  <c:v>42.8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PowerPoint]Лист1'!$D$1</c:f>
              <c:strCache>
                <c:ptCount val="1"/>
                <c:pt idx="0">
                  <c:v>2015</c:v>
                </c:pt>
              </c:strCache>
            </c:strRef>
          </c:tx>
          <c:dLbls>
            <c:showVal val="1"/>
          </c:dLbls>
          <c:cat>
            <c:strRef>
              <c:f>'[Диаграмма в Microsoft Office PowerPoint]Лист1'!$A$2:$A$17</c:f>
              <c:strCache>
                <c:ptCount val="16"/>
                <c:pt idx="0">
                  <c:v>Кировская область </c:v>
                </c:pt>
                <c:pt idx="1">
                  <c:v>Чувашская республика </c:v>
                </c:pt>
                <c:pt idx="2">
                  <c:v>Республика Мордовия </c:v>
                </c:pt>
                <c:pt idx="3">
                  <c:v>Саратовская область </c:v>
                </c:pt>
                <c:pt idx="4">
                  <c:v>Ульяновская область </c:v>
                </c:pt>
                <c:pt idx="5">
                  <c:v>Республика Башкортостан </c:v>
                </c:pt>
                <c:pt idx="6">
                  <c:v>Республика Марий Эл </c:v>
                </c:pt>
                <c:pt idx="7">
                  <c:v>Республика Татарстан </c:v>
                </c:pt>
                <c:pt idx="8">
                  <c:v>ПРИВОЛЖСКИЙ ФО</c:v>
                </c:pt>
                <c:pt idx="9">
                  <c:v>Оренбургская область </c:v>
                </c:pt>
                <c:pt idx="10">
                  <c:v>Удмуртская республика </c:v>
                </c:pt>
                <c:pt idx="11">
                  <c:v>Нижегородская область </c:v>
                </c:pt>
                <c:pt idx="12">
                  <c:v>РОССИЙСКАЯ ФЕДЕРАЦИЯ</c:v>
                </c:pt>
                <c:pt idx="13">
                  <c:v>Самарская область </c:v>
                </c:pt>
                <c:pt idx="14">
                  <c:v>ПЕРМСКИЙ КРАЙ</c:v>
                </c:pt>
                <c:pt idx="15">
                  <c:v>Пензенская область </c:v>
                </c:pt>
              </c:strCache>
            </c:strRef>
          </c:cat>
          <c:val>
            <c:numRef>
              <c:f>'[Диаграмма в Microsoft Office PowerPoint]Лист1'!$D$2:$D$17</c:f>
              <c:numCache>
                <c:formatCode>General</c:formatCode>
                <c:ptCount val="16"/>
                <c:pt idx="0">
                  <c:v>0.5</c:v>
                </c:pt>
                <c:pt idx="1">
                  <c:v>0.6000000000000002</c:v>
                </c:pt>
                <c:pt idx="2">
                  <c:v>0.70000000000000018</c:v>
                </c:pt>
                <c:pt idx="3">
                  <c:v>0.70000000000000018</c:v>
                </c:pt>
                <c:pt idx="4">
                  <c:v>1.7</c:v>
                </c:pt>
                <c:pt idx="5">
                  <c:v>2.2000000000000002</c:v>
                </c:pt>
                <c:pt idx="6">
                  <c:v>2.8</c:v>
                </c:pt>
                <c:pt idx="7">
                  <c:v>8.5</c:v>
                </c:pt>
                <c:pt idx="8">
                  <c:v>9.7000000000000011</c:v>
                </c:pt>
                <c:pt idx="9">
                  <c:v>9.9</c:v>
                </c:pt>
                <c:pt idx="10">
                  <c:v>10.1</c:v>
                </c:pt>
                <c:pt idx="11">
                  <c:v>10.200000000000001</c:v>
                </c:pt>
                <c:pt idx="12">
                  <c:v>17.100000000000001</c:v>
                </c:pt>
                <c:pt idx="13">
                  <c:v>18.399999999999999</c:v>
                </c:pt>
                <c:pt idx="14">
                  <c:v>22.6</c:v>
                </c:pt>
                <c:pt idx="15">
                  <c:v>38.5</c:v>
                </c:pt>
              </c:numCache>
            </c:numRef>
          </c:val>
        </c:ser>
        <c:axId val="101081472"/>
        <c:axId val="101083008"/>
      </c:barChart>
      <c:catAx>
        <c:axId val="101081472"/>
        <c:scaling>
          <c:orientation val="minMax"/>
        </c:scaling>
        <c:axPos val="l"/>
        <c:tickLblPos val="nextTo"/>
        <c:crossAx val="101083008"/>
        <c:crosses val="autoZero"/>
        <c:auto val="1"/>
        <c:lblAlgn val="ctr"/>
        <c:lblOffset val="100"/>
      </c:catAx>
      <c:valAx>
        <c:axId val="101083008"/>
        <c:scaling>
          <c:orientation val="minMax"/>
        </c:scaling>
        <c:axPos val="b"/>
        <c:majorGridlines/>
        <c:numFmt formatCode="General" sourceLinked="1"/>
        <c:tickLblPos val="nextTo"/>
        <c:crossAx val="10108147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1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D44C-8667-497B-9D37-B778216A80BE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7B662-4750-416D-8490-2C0C815A6A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554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2A4629-BB93-4186-BE22-068A33C3CEB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2A4629-BB93-4186-BE22-068A33C3CEB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93D53DD-3FA8-4B2B-9487-874BDC90245B}" type="slidenum">
              <a:rPr lang="ru-RU" altLang="ru-RU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98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16720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1392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9426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0429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5541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9599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4601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148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73915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423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DACBA-D840-4A8E-A6DE-15FB23FBCD87}" type="datetimeFigureOut">
              <a:rPr lang="ru-RU" smtClean="0"/>
              <a:pPr/>
              <a:t>24.10.2016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2971-396F-4902-9421-08D4427479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7936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837113"/>
            <a:ext cx="6400800" cy="1752600"/>
          </a:xfrm>
        </p:spPr>
        <p:txBody>
          <a:bodyPr/>
          <a:lstStyle/>
          <a:p>
            <a:pPr algn="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C00000"/>
                </a:solidFill>
              </a:rPr>
              <a:t>Главный внештатный специалист</a:t>
            </a:r>
          </a:p>
          <a:p>
            <a:pPr algn="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C00000"/>
                </a:solidFill>
              </a:rPr>
              <a:t>нарколог министерства здравоохранения</a:t>
            </a:r>
          </a:p>
          <a:p>
            <a:pPr algn="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C00000"/>
                </a:solidFill>
              </a:rPr>
              <a:t>Кировской области</a:t>
            </a:r>
          </a:p>
          <a:p>
            <a:pPr algn="r">
              <a:spcBef>
                <a:spcPct val="0"/>
              </a:spcBef>
            </a:pPr>
            <a:r>
              <a:rPr lang="ru-RU" altLang="ru-RU" sz="2400" b="1" dirty="0" smtClean="0">
                <a:solidFill>
                  <a:srgbClr val="C00000"/>
                </a:solidFill>
              </a:rPr>
              <a:t>Е.В. </a:t>
            </a:r>
            <a:r>
              <a:rPr lang="ru-RU" altLang="ru-RU" sz="2400" b="1" dirty="0" err="1" smtClean="0">
                <a:solidFill>
                  <a:srgbClr val="C00000"/>
                </a:solidFill>
              </a:rPr>
              <a:t>Томинина</a:t>
            </a:r>
            <a:endParaRPr lang="ru-RU" altLang="ru-RU" sz="2400" b="1" dirty="0" smtClean="0">
              <a:solidFill>
                <a:srgbClr val="C00000"/>
              </a:solidFill>
            </a:endParaRPr>
          </a:p>
          <a:p>
            <a:pPr algn="r" eaLnBrk="1" hangingPunct="1"/>
            <a:endParaRPr lang="ru-RU" altLang="ru-RU" sz="20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323850" y="2722563"/>
            <a:ext cx="8496300" cy="151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 sz="4400" b="1" kern="0" dirty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8116" y="1722570"/>
            <a:ext cx="80772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Н</a:t>
            </a:r>
            <a:r>
              <a:rPr lang="ru-RU" sz="40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аркологическая ситуация в Кировской области</a:t>
            </a:r>
            <a:r>
              <a:rPr lang="ru-RU" sz="4000" b="1" dirty="0">
                <a:solidFill>
                  <a:schemeClr val="tx2"/>
                </a:solidFill>
                <a:latin typeface="+mj-lt"/>
                <a:cs typeface="Arial" pitchFamily="34" charset="0"/>
              </a:rPr>
              <a:t>.</a:t>
            </a:r>
            <a:endParaRPr lang="ru-RU" sz="4000" b="1" dirty="0" smtClean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ru-RU" sz="40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Основные тенденции.</a:t>
            </a:r>
            <a:endParaRPr lang="ru-RU" sz="40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endParaRPr lang="ru-RU" sz="3800" b="1" kern="0" dirty="0">
              <a:ln w="1905"/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783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619625" y="3919538"/>
            <a:ext cx="4178300" cy="25701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2700" algn="ctr" eaLnBrk="1" hangingPunct="1">
              <a:defRPr/>
            </a:pPr>
            <a:r>
              <a:rPr lang="ru-RU" b="1" dirty="0">
                <a:latin typeface="Verdana" pitchFamily="34" charset="0"/>
              </a:rPr>
              <a:t>За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9 </a:t>
            </a:r>
            <a:r>
              <a:rPr lang="ru-RU" b="1" dirty="0">
                <a:solidFill>
                  <a:srgbClr val="FF0000"/>
                </a:solidFill>
                <a:latin typeface="Verdana" pitchFamily="34" charset="0"/>
              </a:rPr>
              <a:t>месяцев </a:t>
            </a:r>
            <a:r>
              <a:rPr lang="ru-RU" b="1" dirty="0">
                <a:latin typeface="Verdana" pitchFamily="34" charset="0"/>
              </a:rPr>
              <a:t>2016 года в Кировской области зафиксировано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197 </a:t>
            </a:r>
            <a:r>
              <a:rPr lang="ru-RU" b="1" dirty="0" smtClean="0">
                <a:latin typeface="Verdana" pitchFamily="34" charset="0"/>
              </a:rPr>
              <a:t>случаев </a:t>
            </a:r>
            <a:r>
              <a:rPr lang="ru-RU" b="1" dirty="0">
                <a:latin typeface="Verdana" pitchFamily="34" charset="0"/>
              </a:rPr>
              <a:t>отравления, из них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52 </a:t>
            </a:r>
            <a:r>
              <a:rPr lang="ru-RU" b="1" dirty="0" smtClean="0">
                <a:latin typeface="Verdana" pitchFamily="34" charset="0"/>
              </a:rPr>
              <a:t>случая </a:t>
            </a:r>
            <a:r>
              <a:rPr lang="ru-RU" b="1" dirty="0">
                <a:latin typeface="Verdana" pitchFamily="34" charset="0"/>
              </a:rPr>
              <a:t>отравления несовершеннолетних*.</a:t>
            </a:r>
          </a:p>
        </p:txBody>
      </p:sp>
      <p:sp>
        <p:nvSpPr>
          <p:cNvPr id="27651" name="Заголовок 1"/>
          <p:cNvSpPr>
            <a:spLocks noGrp="1"/>
          </p:cNvSpPr>
          <p:nvPr>
            <p:ph type="title"/>
          </p:nvPr>
        </p:nvSpPr>
        <p:spPr>
          <a:xfrm>
            <a:off x="1331640" y="168275"/>
            <a:ext cx="7812361" cy="8572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altLang="ru-RU" sz="2800" b="1" dirty="0" smtClean="0">
                <a:solidFill>
                  <a:srgbClr val="C00000"/>
                </a:solidFill>
              </a:rPr>
              <a:t>Статистические данные об отравлений наркотическими и психотропными веществами  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8889F34-2E5B-42CF-B9D0-AF51CF330B11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10</a:t>
            </a:fld>
            <a:endParaRPr lang="ru-RU" altLang="ru-RU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24581" name="TextBox 5"/>
          <p:cNvSpPr txBox="1">
            <a:spLocks noChangeArrowheads="1"/>
          </p:cNvSpPr>
          <p:nvPr/>
        </p:nvSpPr>
        <p:spPr bwMode="auto">
          <a:xfrm>
            <a:off x="0" y="6489700"/>
            <a:ext cx="8102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600"/>
              <a:t>*по данным КОГБУЗ «Медицинский информационно-аналитический центр»</a:t>
            </a:r>
          </a:p>
        </p:txBody>
      </p:sp>
      <p:sp>
        <p:nvSpPr>
          <p:cNvPr id="25606" name="Содержимое 4"/>
          <p:cNvSpPr>
            <a:spLocks noGrp="1" noChangeArrowheads="1"/>
          </p:cNvSpPr>
          <p:nvPr>
            <p:ph idx="1"/>
          </p:nvPr>
        </p:nvSpPr>
        <p:spPr>
          <a:xfrm>
            <a:off x="3952875" y="1096963"/>
            <a:ext cx="4949825" cy="2441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algn="ctr">
            <a:solidFill>
              <a:srgbClr val="F69240"/>
            </a:solidFill>
            <a:rou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>
            <a:normAutofit lnSpcReduction="10000"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ru-RU" sz="20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Министерством здравоохранения Кировской области с октября 2014 года ведется оперативный мониторинг отравлений наркотическими и психотропными веществами, в том числе среди несовершеннолетних</a:t>
            </a:r>
            <a:endParaRPr lang="ru-RU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8763" y="3905250"/>
            <a:ext cx="4203700" cy="259715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indent="12700" algn="ctr" eaLnBrk="1" hangingPunct="1">
              <a:defRPr/>
            </a:pP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За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9 </a:t>
            </a:r>
            <a:r>
              <a:rPr lang="ru-RU" b="1" dirty="0">
                <a:solidFill>
                  <a:srgbClr val="FF0000"/>
                </a:solidFill>
                <a:latin typeface="Verdana" pitchFamily="34" charset="0"/>
              </a:rPr>
              <a:t>месяцев 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2015 года в Кировской области зафиксировано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453 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случая отравления, из них </a:t>
            </a:r>
            <a:r>
              <a:rPr lang="ru-RU" b="1" dirty="0" smtClean="0">
                <a:solidFill>
                  <a:srgbClr val="FF0000"/>
                </a:solidFill>
                <a:latin typeface="Verdana" pitchFamily="34" charset="0"/>
              </a:rPr>
              <a:t>123</a:t>
            </a:r>
            <a:r>
              <a:rPr lang="ru-RU" b="1" dirty="0" smtClean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Verdana" pitchFamily="34" charset="0"/>
              </a:rPr>
              <a:t>случаев отравления несовершеннолетних*.</a:t>
            </a:r>
          </a:p>
        </p:txBody>
      </p:sp>
      <p:pic>
        <p:nvPicPr>
          <p:cNvPr id="24584" name="Picture 9" descr="http://t0.gstatic.com/images?q=tbn:ANd9GcSARBQgzPSoZ6r-8aUuAJO-fiYrDs7w-f9-tpQittu1FiHJfGQ2C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1252538"/>
            <a:ext cx="3486150" cy="220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32308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Равнобедренный треугольник 202"/>
          <p:cNvSpPr/>
          <p:nvPr/>
        </p:nvSpPr>
        <p:spPr>
          <a:xfrm>
            <a:off x="80299" y="2143116"/>
            <a:ext cx="320400" cy="275178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solidFill>
                <a:prstClr val="white"/>
              </a:solidFill>
            </a:endParaRPr>
          </a:p>
        </p:txBody>
      </p:sp>
      <p:sp>
        <p:nvSpPr>
          <p:cNvPr id="204" name="Скругленный прямоугольник 203"/>
          <p:cNvSpPr/>
          <p:nvPr/>
        </p:nvSpPr>
        <p:spPr>
          <a:xfrm>
            <a:off x="448055" y="2143116"/>
            <a:ext cx="4058629" cy="342726"/>
          </a:xfrm>
          <a:prstGeom prst="roundRect">
            <a:avLst/>
          </a:prstGeom>
          <a:solidFill>
            <a:srgbClr val="00B0F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 уровень – МНЦ на базе ЦРБ </a:t>
            </a:r>
            <a:endParaRPr lang="ru-RU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Заголовок 1"/>
          <p:cNvSpPr txBox="1">
            <a:spLocks/>
          </p:cNvSpPr>
          <p:nvPr/>
        </p:nvSpPr>
        <p:spPr bwMode="auto">
          <a:xfrm>
            <a:off x="3811588" y="428604"/>
            <a:ext cx="53324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Трехуровневая система оказания наркологической помощи </a:t>
            </a:r>
          </a:p>
        </p:txBody>
      </p:sp>
      <p:sp>
        <p:nvSpPr>
          <p:cNvPr id="185" name="Равнобедренный треугольник 184"/>
          <p:cNvSpPr/>
          <p:nvPr/>
        </p:nvSpPr>
        <p:spPr>
          <a:xfrm>
            <a:off x="84739" y="714356"/>
            <a:ext cx="308374" cy="251241"/>
          </a:xfrm>
          <a:prstGeom prst="triangle">
            <a:avLst/>
          </a:prstGeom>
          <a:solidFill>
            <a:srgbClr val="0058B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>
              <a:solidFill>
                <a:prstClr val="white"/>
              </a:solidFill>
            </a:endParaRPr>
          </a:p>
        </p:txBody>
      </p:sp>
      <p:sp>
        <p:nvSpPr>
          <p:cNvPr id="187" name="Равнобедренный треугольник 186"/>
          <p:cNvSpPr/>
          <p:nvPr/>
        </p:nvSpPr>
        <p:spPr>
          <a:xfrm>
            <a:off x="84739" y="3786190"/>
            <a:ext cx="308374" cy="251241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" name="Полилиния 15"/>
          <p:cNvSpPr>
            <a:spLocks noChangeAspect="1"/>
          </p:cNvSpPr>
          <p:nvPr/>
        </p:nvSpPr>
        <p:spPr>
          <a:xfrm>
            <a:off x="5140065" y="975327"/>
            <a:ext cx="953796" cy="954719"/>
          </a:xfrm>
          <a:custGeom>
            <a:avLst/>
            <a:gdLst>
              <a:gd name="connsiteX0" fmla="*/ 890587 w 1154906"/>
              <a:gd name="connsiteY0" fmla="*/ 321469 h 1202531"/>
              <a:gd name="connsiteX1" fmla="*/ 954881 w 1154906"/>
              <a:gd name="connsiteY1" fmla="*/ 416719 h 1202531"/>
              <a:gd name="connsiteX2" fmla="*/ 1009650 w 1154906"/>
              <a:gd name="connsiteY2" fmla="*/ 571500 h 1202531"/>
              <a:gd name="connsiteX3" fmla="*/ 1016794 w 1154906"/>
              <a:gd name="connsiteY3" fmla="*/ 892969 h 1202531"/>
              <a:gd name="connsiteX4" fmla="*/ 1154906 w 1154906"/>
              <a:gd name="connsiteY4" fmla="*/ 962025 h 1202531"/>
              <a:gd name="connsiteX5" fmla="*/ 1114425 w 1154906"/>
              <a:gd name="connsiteY5" fmla="*/ 1092994 h 1202531"/>
              <a:gd name="connsiteX6" fmla="*/ 1004887 w 1154906"/>
              <a:gd name="connsiteY6" fmla="*/ 1202531 h 1202531"/>
              <a:gd name="connsiteX7" fmla="*/ 900112 w 1154906"/>
              <a:gd name="connsiteY7" fmla="*/ 1176337 h 1202531"/>
              <a:gd name="connsiteX8" fmla="*/ 485775 w 1154906"/>
              <a:gd name="connsiteY8" fmla="*/ 992981 h 1202531"/>
              <a:gd name="connsiteX9" fmla="*/ 466725 w 1154906"/>
              <a:gd name="connsiteY9" fmla="*/ 928687 h 1202531"/>
              <a:gd name="connsiteX10" fmla="*/ 488156 w 1154906"/>
              <a:gd name="connsiteY10" fmla="*/ 838200 h 1202531"/>
              <a:gd name="connsiteX11" fmla="*/ 459581 w 1154906"/>
              <a:gd name="connsiteY11" fmla="*/ 809625 h 1202531"/>
              <a:gd name="connsiteX12" fmla="*/ 450056 w 1154906"/>
              <a:gd name="connsiteY12" fmla="*/ 726281 h 1202531"/>
              <a:gd name="connsiteX13" fmla="*/ 157162 w 1154906"/>
              <a:gd name="connsiteY13" fmla="*/ 750094 h 1202531"/>
              <a:gd name="connsiteX14" fmla="*/ 40481 w 1154906"/>
              <a:gd name="connsiteY14" fmla="*/ 659606 h 1202531"/>
              <a:gd name="connsiteX15" fmla="*/ 0 w 1154906"/>
              <a:gd name="connsiteY15" fmla="*/ 526256 h 1202531"/>
              <a:gd name="connsiteX16" fmla="*/ 47625 w 1154906"/>
              <a:gd name="connsiteY16" fmla="*/ 297656 h 1202531"/>
              <a:gd name="connsiteX17" fmla="*/ 159544 w 1154906"/>
              <a:gd name="connsiteY17" fmla="*/ 0 h 1202531"/>
              <a:gd name="connsiteX18" fmla="*/ 219075 w 1154906"/>
              <a:gd name="connsiteY18" fmla="*/ 35719 h 1202531"/>
              <a:gd name="connsiteX19" fmla="*/ 369094 w 1154906"/>
              <a:gd name="connsiteY19" fmla="*/ 35719 h 1202531"/>
              <a:gd name="connsiteX20" fmla="*/ 490537 w 1154906"/>
              <a:gd name="connsiteY20" fmla="*/ 109537 h 1202531"/>
              <a:gd name="connsiteX21" fmla="*/ 614362 w 1154906"/>
              <a:gd name="connsiteY21" fmla="*/ 111919 h 1202531"/>
              <a:gd name="connsiteX22" fmla="*/ 659606 w 1154906"/>
              <a:gd name="connsiteY22" fmla="*/ 257175 h 1202531"/>
              <a:gd name="connsiteX23" fmla="*/ 738187 w 1154906"/>
              <a:gd name="connsiteY23" fmla="*/ 290512 h 1202531"/>
              <a:gd name="connsiteX24" fmla="*/ 890587 w 1154906"/>
              <a:gd name="connsiteY24" fmla="*/ 321469 h 1202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154906" h="1202531">
                <a:moveTo>
                  <a:pt x="890587" y="321469"/>
                </a:moveTo>
                <a:lnTo>
                  <a:pt x="954881" y="416719"/>
                </a:lnTo>
                <a:lnTo>
                  <a:pt x="1009650" y="571500"/>
                </a:lnTo>
                <a:lnTo>
                  <a:pt x="1016794" y="892969"/>
                </a:lnTo>
                <a:lnTo>
                  <a:pt x="1154906" y="962025"/>
                </a:lnTo>
                <a:lnTo>
                  <a:pt x="1114425" y="1092994"/>
                </a:lnTo>
                <a:lnTo>
                  <a:pt x="1004887" y="1202531"/>
                </a:lnTo>
                <a:lnTo>
                  <a:pt x="900112" y="1176337"/>
                </a:lnTo>
                <a:lnTo>
                  <a:pt x="485775" y="992981"/>
                </a:lnTo>
                <a:lnTo>
                  <a:pt x="466725" y="928687"/>
                </a:lnTo>
                <a:lnTo>
                  <a:pt x="488156" y="838200"/>
                </a:lnTo>
                <a:lnTo>
                  <a:pt x="459581" y="809625"/>
                </a:lnTo>
                <a:lnTo>
                  <a:pt x="450056" y="726281"/>
                </a:lnTo>
                <a:lnTo>
                  <a:pt x="157162" y="750094"/>
                </a:lnTo>
                <a:lnTo>
                  <a:pt x="40481" y="659606"/>
                </a:lnTo>
                <a:lnTo>
                  <a:pt x="0" y="526256"/>
                </a:lnTo>
                <a:lnTo>
                  <a:pt x="47625" y="297656"/>
                </a:lnTo>
                <a:lnTo>
                  <a:pt x="159544" y="0"/>
                </a:lnTo>
                <a:lnTo>
                  <a:pt x="219075" y="35719"/>
                </a:lnTo>
                <a:lnTo>
                  <a:pt x="369094" y="35719"/>
                </a:lnTo>
                <a:lnTo>
                  <a:pt x="490537" y="109537"/>
                </a:lnTo>
                <a:lnTo>
                  <a:pt x="614362" y="111919"/>
                </a:lnTo>
                <a:lnTo>
                  <a:pt x="659606" y="257175"/>
                </a:lnTo>
                <a:lnTo>
                  <a:pt x="738187" y="290512"/>
                </a:lnTo>
                <a:lnTo>
                  <a:pt x="890587" y="321469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7" name="Полилиния 16"/>
          <p:cNvSpPr>
            <a:spLocks noChangeAspect="1"/>
          </p:cNvSpPr>
          <p:nvPr/>
        </p:nvSpPr>
        <p:spPr>
          <a:xfrm>
            <a:off x="6351733" y="3549684"/>
            <a:ext cx="923175" cy="575185"/>
          </a:xfrm>
          <a:custGeom>
            <a:avLst/>
            <a:gdLst>
              <a:gd name="connsiteX0" fmla="*/ 47625 w 1119187"/>
              <a:gd name="connsiteY0" fmla="*/ 26193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47625 w 1119187"/>
              <a:gd name="connsiteY31" fmla="*/ 26193 h 726281"/>
              <a:gd name="connsiteX0" fmla="*/ 30952 w 1119187"/>
              <a:gd name="connsiteY0" fmla="*/ 85724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30952 w 1119187"/>
              <a:gd name="connsiteY31" fmla="*/ 85724 h 726281"/>
              <a:gd name="connsiteX0" fmla="*/ 102390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102390 w 1119187"/>
              <a:gd name="connsiteY31" fmla="*/ 14286 h 726281"/>
              <a:gd name="connsiteX0" fmla="*/ 102390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102390 w 1119187"/>
              <a:gd name="connsiteY31" fmla="*/ 14286 h 726281"/>
              <a:gd name="connsiteX0" fmla="*/ 102390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102390 w 1119187"/>
              <a:gd name="connsiteY31" fmla="*/ 14286 h 726281"/>
              <a:gd name="connsiteX0" fmla="*/ 102390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102390 w 1119187"/>
              <a:gd name="connsiteY31" fmla="*/ 14286 h 726281"/>
              <a:gd name="connsiteX0" fmla="*/ 102390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102390 w 1119187"/>
              <a:gd name="connsiteY31" fmla="*/ 14286 h 726281"/>
              <a:gd name="connsiteX0" fmla="*/ 41261 w 1127115"/>
              <a:gd name="connsiteY0" fmla="*/ 14286 h 726281"/>
              <a:gd name="connsiteX1" fmla="*/ 257959 w 1127115"/>
              <a:gd name="connsiteY1" fmla="*/ 33337 h 726281"/>
              <a:gd name="connsiteX2" fmla="*/ 305584 w 1127115"/>
              <a:gd name="connsiteY2" fmla="*/ 0 h 726281"/>
              <a:gd name="connsiteX3" fmla="*/ 400834 w 1127115"/>
              <a:gd name="connsiteY3" fmla="*/ 45243 h 726281"/>
              <a:gd name="connsiteX4" fmla="*/ 467509 w 1127115"/>
              <a:gd name="connsiteY4" fmla="*/ 130968 h 726281"/>
              <a:gd name="connsiteX5" fmla="*/ 541328 w 1127115"/>
              <a:gd name="connsiteY5" fmla="*/ 126206 h 726281"/>
              <a:gd name="connsiteX6" fmla="*/ 584190 w 1127115"/>
              <a:gd name="connsiteY6" fmla="*/ 114300 h 726281"/>
              <a:gd name="connsiteX7" fmla="*/ 791359 w 1127115"/>
              <a:gd name="connsiteY7" fmla="*/ 88106 h 726281"/>
              <a:gd name="connsiteX8" fmla="*/ 846128 w 1127115"/>
              <a:gd name="connsiteY8" fmla="*/ 259556 h 726281"/>
              <a:gd name="connsiteX9" fmla="*/ 1058059 w 1127115"/>
              <a:gd name="connsiteY9" fmla="*/ 371475 h 726281"/>
              <a:gd name="connsiteX10" fmla="*/ 1043772 w 1127115"/>
              <a:gd name="connsiteY10" fmla="*/ 419100 h 726281"/>
              <a:gd name="connsiteX11" fmla="*/ 1081872 w 1127115"/>
              <a:gd name="connsiteY11" fmla="*/ 547687 h 726281"/>
              <a:gd name="connsiteX12" fmla="*/ 1127115 w 1127115"/>
              <a:gd name="connsiteY12" fmla="*/ 652462 h 726281"/>
              <a:gd name="connsiteX13" fmla="*/ 1041390 w 1127115"/>
              <a:gd name="connsiteY13" fmla="*/ 652462 h 726281"/>
              <a:gd name="connsiteX14" fmla="*/ 903278 w 1127115"/>
              <a:gd name="connsiteY14" fmla="*/ 726281 h 726281"/>
              <a:gd name="connsiteX15" fmla="*/ 817553 w 1127115"/>
              <a:gd name="connsiteY15" fmla="*/ 664368 h 726281"/>
              <a:gd name="connsiteX16" fmla="*/ 793740 w 1127115"/>
              <a:gd name="connsiteY16" fmla="*/ 523875 h 726281"/>
              <a:gd name="connsiteX17" fmla="*/ 767547 w 1127115"/>
              <a:gd name="connsiteY17" fmla="*/ 507206 h 726281"/>
              <a:gd name="connsiteX18" fmla="*/ 715159 w 1127115"/>
              <a:gd name="connsiteY18" fmla="*/ 500062 h 726281"/>
              <a:gd name="connsiteX19" fmla="*/ 674678 w 1127115"/>
              <a:gd name="connsiteY19" fmla="*/ 492918 h 726281"/>
              <a:gd name="connsiteX20" fmla="*/ 660390 w 1127115"/>
              <a:gd name="connsiteY20" fmla="*/ 490537 h 726281"/>
              <a:gd name="connsiteX21" fmla="*/ 524659 w 1127115"/>
              <a:gd name="connsiteY21" fmla="*/ 492918 h 726281"/>
              <a:gd name="connsiteX22" fmla="*/ 510372 w 1127115"/>
              <a:gd name="connsiteY22" fmla="*/ 502443 h 726281"/>
              <a:gd name="connsiteX23" fmla="*/ 496084 w 1127115"/>
              <a:gd name="connsiteY23" fmla="*/ 511968 h 726281"/>
              <a:gd name="connsiteX24" fmla="*/ 488940 w 1127115"/>
              <a:gd name="connsiteY24" fmla="*/ 523875 h 726281"/>
              <a:gd name="connsiteX25" fmla="*/ 305584 w 1127115"/>
              <a:gd name="connsiteY25" fmla="*/ 592931 h 726281"/>
              <a:gd name="connsiteX26" fmla="*/ 348447 w 1127115"/>
              <a:gd name="connsiteY26" fmla="*/ 481012 h 726281"/>
              <a:gd name="connsiteX27" fmla="*/ 329397 w 1127115"/>
              <a:gd name="connsiteY27" fmla="*/ 404812 h 726281"/>
              <a:gd name="connsiteX28" fmla="*/ 179378 w 1127115"/>
              <a:gd name="connsiteY28" fmla="*/ 414337 h 726281"/>
              <a:gd name="connsiteX29" fmla="*/ 62697 w 1127115"/>
              <a:gd name="connsiteY29" fmla="*/ 178593 h 726281"/>
              <a:gd name="connsiteX30" fmla="*/ 7928 w 1127115"/>
              <a:gd name="connsiteY30" fmla="*/ 135731 h 726281"/>
              <a:gd name="connsiteX31" fmla="*/ 41261 w 1127115"/>
              <a:gd name="connsiteY31" fmla="*/ 14286 h 726281"/>
              <a:gd name="connsiteX0" fmla="*/ 33333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33333 w 1119187"/>
              <a:gd name="connsiteY31" fmla="*/ 14286 h 726281"/>
              <a:gd name="connsiteX0" fmla="*/ 33333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33333 w 1119187"/>
              <a:gd name="connsiteY31" fmla="*/ 14286 h 726281"/>
              <a:gd name="connsiteX0" fmla="*/ 33333 w 1119187"/>
              <a:gd name="connsiteY0" fmla="*/ 14286 h 726281"/>
              <a:gd name="connsiteX1" fmla="*/ 250031 w 1119187"/>
              <a:gd name="connsiteY1" fmla="*/ 33337 h 726281"/>
              <a:gd name="connsiteX2" fmla="*/ 297656 w 1119187"/>
              <a:gd name="connsiteY2" fmla="*/ 0 h 726281"/>
              <a:gd name="connsiteX3" fmla="*/ 392906 w 1119187"/>
              <a:gd name="connsiteY3" fmla="*/ 45243 h 726281"/>
              <a:gd name="connsiteX4" fmla="*/ 459581 w 1119187"/>
              <a:gd name="connsiteY4" fmla="*/ 130968 h 726281"/>
              <a:gd name="connsiteX5" fmla="*/ 533400 w 1119187"/>
              <a:gd name="connsiteY5" fmla="*/ 126206 h 726281"/>
              <a:gd name="connsiteX6" fmla="*/ 576262 w 1119187"/>
              <a:gd name="connsiteY6" fmla="*/ 114300 h 726281"/>
              <a:gd name="connsiteX7" fmla="*/ 783431 w 1119187"/>
              <a:gd name="connsiteY7" fmla="*/ 88106 h 726281"/>
              <a:gd name="connsiteX8" fmla="*/ 838200 w 1119187"/>
              <a:gd name="connsiteY8" fmla="*/ 259556 h 726281"/>
              <a:gd name="connsiteX9" fmla="*/ 1050131 w 1119187"/>
              <a:gd name="connsiteY9" fmla="*/ 371475 h 726281"/>
              <a:gd name="connsiteX10" fmla="*/ 1035844 w 1119187"/>
              <a:gd name="connsiteY10" fmla="*/ 419100 h 726281"/>
              <a:gd name="connsiteX11" fmla="*/ 1073944 w 1119187"/>
              <a:gd name="connsiteY11" fmla="*/ 547687 h 726281"/>
              <a:gd name="connsiteX12" fmla="*/ 1119187 w 1119187"/>
              <a:gd name="connsiteY12" fmla="*/ 652462 h 726281"/>
              <a:gd name="connsiteX13" fmla="*/ 1033462 w 1119187"/>
              <a:gd name="connsiteY13" fmla="*/ 652462 h 726281"/>
              <a:gd name="connsiteX14" fmla="*/ 895350 w 1119187"/>
              <a:gd name="connsiteY14" fmla="*/ 726281 h 726281"/>
              <a:gd name="connsiteX15" fmla="*/ 809625 w 1119187"/>
              <a:gd name="connsiteY15" fmla="*/ 664368 h 726281"/>
              <a:gd name="connsiteX16" fmla="*/ 785812 w 1119187"/>
              <a:gd name="connsiteY16" fmla="*/ 523875 h 726281"/>
              <a:gd name="connsiteX17" fmla="*/ 759619 w 1119187"/>
              <a:gd name="connsiteY17" fmla="*/ 507206 h 726281"/>
              <a:gd name="connsiteX18" fmla="*/ 707231 w 1119187"/>
              <a:gd name="connsiteY18" fmla="*/ 500062 h 726281"/>
              <a:gd name="connsiteX19" fmla="*/ 666750 w 1119187"/>
              <a:gd name="connsiteY19" fmla="*/ 492918 h 726281"/>
              <a:gd name="connsiteX20" fmla="*/ 652462 w 1119187"/>
              <a:gd name="connsiteY20" fmla="*/ 490537 h 726281"/>
              <a:gd name="connsiteX21" fmla="*/ 516731 w 1119187"/>
              <a:gd name="connsiteY21" fmla="*/ 492918 h 726281"/>
              <a:gd name="connsiteX22" fmla="*/ 502444 w 1119187"/>
              <a:gd name="connsiteY22" fmla="*/ 502443 h 726281"/>
              <a:gd name="connsiteX23" fmla="*/ 488156 w 1119187"/>
              <a:gd name="connsiteY23" fmla="*/ 511968 h 726281"/>
              <a:gd name="connsiteX24" fmla="*/ 481012 w 1119187"/>
              <a:gd name="connsiteY24" fmla="*/ 523875 h 726281"/>
              <a:gd name="connsiteX25" fmla="*/ 297656 w 1119187"/>
              <a:gd name="connsiteY25" fmla="*/ 592931 h 726281"/>
              <a:gd name="connsiteX26" fmla="*/ 340519 w 1119187"/>
              <a:gd name="connsiteY26" fmla="*/ 481012 h 726281"/>
              <a:gd name="connsiteX27" fmla="*/ 321469 w 1119187"/>
              <a:gd name="connsiteY27" fmla="*/ 404812 h 726281"/>
              <a:gd name="connsiteX28" fmla="*/ 171450 w 1119187"/>
              <a:gd name="connsiteY28" fmla="*/ 414337 h 726281"/>
              <a:gd name="connsiteX29" fmla="*/ 54769 w 1119187"/>
              <a:gd name="connsiteY29" fmla="*/ 178593 h 726281"/>
              <a:gd name="connsiteX30" fmla="*/ 0 w 1119187"/>
              <a:gd name="connsiteY30" fmla="*/ 135731 h 726281"/>
              <a:gd name="connsiteX31" fmla="*/ 33333 w 1119187"/>
              <a:gd name="connsiteY31" fmla="*/ 14286 h 726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119187" h="726281">
                <a:moveTo>
                  <a:pt x="33333" y="14286"/>
                </a:moveTo>
                <a:lnTo>
                  <a:pt x="250031" y="33337"/>
                </a:lnTo>
                <a:lnTo>
                  <a:pt x="297656" y="0"/>
                </a:lnTo>
                <a:lnTo>
                  <a:pt x="392906" y="45243"/>
                </a:lnTo>
                <a:lnTo>
                  <a:pt x="459581" y="130968"/>
                </a:lnTo>
                <a:lnTo>
                  <a:pt x="533400" y="126206"/>
                </a:lnTo>
                <a:lnTo>
                  <a:pt x="576262" y="114300"/>
                </a:lnTo>
                <a:lnTo>
                  <a:pt x="783431" y="88106"/>
                </a:lnTo>
                <a:lnTo>
                  <a:pt x="838200" y="259556"/>
                </a:lnTo>
                <a:lnTo>
                  <a:pt x="1050131" y="371475"/>
                </a:lnTo>
                <a:lnTo>
                  <a:pt x="1035844" y="419100"/>
                </a:lnTo>
                <a:lnTo>
                  <a:pt x="1073944" y="547687"/>
                </a:lnTo>
                <a:lnTo>
                  <a:pt x="1119187" y="652462"/>
                </a:lnTo>
                <a:lnTo>
                  <a:pt x="1033462" y="652462"/>
                </a:lnTo>
                <a:lnTo>
                  <a:pt x="895350" y="726281"/>
                </a:lnTo>
                <a:lnTo>
                  <a:pt x="809625" y="664368"/>
                </a:lnTo>
                <a:lnTo>
                  <a:pt x="785812" y="523875"/>
                </a:lnTo>
                <a:lnTo>
                  <a:pt x="759619" y="507206"/>
                </a:lnTo>
                <a:cubicBezTo>
                  <a:pt x="709202" y="497122"/>
                  <a:pt x="764219" y="507185"/>
                  <a:pt x="707231" y="500062"/>
                </a:cubicBezTo>
                <a:cubicBezTo>
                  <a:pt x="682176" y="496930"/>
                  <a:pt x="684976" y="496232"/>
                  <a:pt x="666750" y="492918"/>
                </a:cubicBezTo>
                <a:cubicBezTo>
                  <a:pt x="662000" y="492054"/>
                  <a:pt x="657225" y="491331"/>
                  <a:pt x="652462" y="490537"/>
                </a:cubicBezTo>
                <a:lnTo>
                  <a:pt x="516731" y="492918"/>
                </a:lnTo>
                <a:cubicBezTo>
                  <a:pt x="508575" y="493190"/>
                  <a:pt x="508434" y="497784"/>
                  <a:pt x="502444" y="502443"/>
                </a:cubicBezTo>
                <a:cubicBezTo>
                  <a:pt x="497926" y="505957"/>
                  <a:pt x="488156" y="511968"/>
                  <a:pt x="488156" y="511968"/>
                </a:cubicBezTo>
                <a:cubicBezTo>
                  <a:pt x="482409" y="520589"/>
                  <a:pt x="484674" y="516552"/>
                  <a:pt x="481012" y="523875"/>
                </a:cubicBezTo>
                <a:lnTo>
                  <a:pt x="297656" y="592931"/>
                </a:lnTo>
                <a:lnTo>
                  <a:pt x="340519" y="481012"/>
                </a:lnTo>
                <a:lnTo>
                  <a:pt x="321469" y="404812"/>
                </a:lnTo>
                <a:lnTo>
                  <a:pt x="171450" y="414337"/>
                </a:lnTo>
                <a:lnTo>
                  <a:pt x="54769" y="178593"/>
                </a:lnTo>
                <a:lnTo>
                  <a:pt x="0" y="135731"/>
                </a:lnTo>
                <a:cubicBezTo>
                  <a:pt x="34130" y="95249"/>
                  <a:pt x="30177" y="85727"/>
                  <a:pt x="33333" y="14286"/>
                </a:cubicBez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8" name="Полилиния 17"/>
          <p:cNvSpPr>
            <a:spLocks noChangeAspect="1"/>
          </p:cNvSpPr>
          <p:nvPr/>
        </p:nvSpPr>
        <p:spPr>
          <a:xfrm>
            <a:off x="5884787" y="3176034"/>
            <a:ext cx="543494" cy="653151"/>
          </a:xfrm>
          <a:custGeom>
            <a:avLst/>
            <a:gdLst>
              <a:gd name="connsiteX0" fmla="*/ 154781 w 659606"/>
              <a:gd name="connsiteY0" fmla="*/ 0 h 823913"/>
              <a:gd name="connsiteX1" fmla="*/ 154781 w 659606"/>
              <a:gd name="connsiteY1" fmla="*/ 0 h 823913"/>
              <a:gd name="connsiteX2" fmla="*/ 154781 w 659606"/>
              <a:gd name="connsiteY2" fmla="*/ 11906 h 823913"/>
              <a:gd name="connsiteX3" fmla="*/ 271463 w 659606"/>
              <a:gd name="connsiteY3" fmla="*/ 140494 h 823913"/>
              <a:gd name="connsiteX4" fmla="*/ 264319 w 659606"/>
              <a:gd name="connsiteY4" fmla="*/ 133350 h 823913"/>
              <a:gd name="connsiteX5" fmla="*/ 304800 w 659606"/>
              <a:gd name="connsiteY5" fmla="*/ 171450 h 823913"/>
              <a:gd name="connsiteX6" fmla="*/ 295275 w 659606"/>
              <a:gd name="connsiteY6" fmla="*/ 269081 h 823913"/>
              <a:gd name="connsiteX7" fmla="*/ 411956 w 659606"/>
              <a:gd name="connsiteY7" fmla="*/ 176213 h 823913"/>
              <a:gd name="connsiteX8" fmla="*/ 569119 w 659606"/>
              <a:gd name="connsiteY8" fmla="*/ 273844 h 823913"/>
              <a:gd name="connsiteX9" fmla="*/ 659606 w 659606"/>
              <a:gd name="connsiteY9" fmla="*/ 395288 h 823913"/>
              <a:gd name="connsiteX10" fmla="*/ 614363 w 659606"/>
              <a:gd name="connsiteY10" fmla="*/ 523875 h 823913"/>
              <a:gd name="connsiteX11" fmla="*/ 488156 w 659606"/>
              <a:gd name="connsiteY11" fmla="*/ 738188 h 823913"/>
              <a:gd name="connsiteX12" fmla="*/ 347663 w 659606"/>
              <a:gd name="connsiteY12" fmla="*/ 823913 h 823913"/>
              <a:gd name="connsiteX13" fmla="*/ 214313 w 659606"/>
              <a:gd name="connsiteY13" fmla="*/ 771525 h 823913"/>
              <a:gd name="connsiteX14" fmla="*/ 97631 w 659606"/>
              <a:gd name="connsiteY14" fmla="*/ 657225 h 823913"/>
              <a:gd name="connsiteX15" fmla="*/ 16669 w 659606"/>
              <a:gd name="connsiteY15" fmla="*/ 540544 h 823913"/>
              <a:gd name="connsiteX16" fmla="*/ 0 w 659606"/>
              <a:gd name="connsiteY16" fmla="*/ 407194 h 823913"/>
              <a:gd name="connsiteX17" fmla="*/ 14288 w 659606"/>
              <a:gd name="connsiteY17" fmla="*/ 366713 h 823913"/>
              <a:gd name="connsiteX18" fmla="*/ 121444 w 659606"/>
              <a:gd name="connsiteY18" fmla="*/ 316706 h 823913"/>
              <a:gd name="connsiteX19" fmla="*/ 128588 w 659606"/>
              <a:gd name="connsiteY19" fmla="*/ 109538 h 823913"/>
              <a:gd name="connsiteX20" fmla="*/ 154781 w 659606"/>
              <a:gd name="connsiteY20" fmla="*/ 0 h 823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59606" h="823913">
                <a:moveTo>
                  <a:pt x="154781" y="0"/>
                </a:moveTo>
                <a:lnTo>
                  <a:pt x="154781" y="0"/>
                </a:lnTo>
                <a:lnTo>
                  <a:pt x="154781" y="11906"/>
                </a:lnTo>
                <a:lnTo>
                  <a:pt x="271463" y="140494"/>
                </a:lnTo>
                <a:lnTo>
                  <a:pt x="264319" y="133350"/>
                </a:lnTo>
                <a:lnTo>
                  <a:pt x="304800" y="171450"/>
                </a:lnTo>
                <a:lnTo>
                  <a:pt x="295275" y="269081"/>
                </a:lnTo>
                <a:lnTo>
                  <a:pt x="411956" y="176213"/>
                </a:lnTo>
                <a:lnTo>
                  <a:pt x="569119" y="273844"/>
                </a:lnTo>
                <a:lnTo>
                  <a:pt x="659606" y="395288"/>
                </a:lnTo>
                <a:lnTo>
                  <a:pt x="614363" y="523875"/>
                </a:lnTo>
                <a:lnTo>
                  <a:pt x="488156" y="738188"/>
                </a:lnTo>
                <a:lnTo>
                  <a:pt x="347663" y="823913"/>
                </a:lnTo>
                <a:lnTo>
                  <a:pt x="214313" y="771525"/>
                </a:lnTo>
                <a:lnTo>
                  <a:pt x="97631" y="657225"/>
                </a:lnTo>
                <a:lnTo>
                  <a:pt x="16669" y="540544"/>
                </a:lnTo>
                <a:lnTo>
                  <a:pt x="0" y="407194"/>
                </a:lnTo>
                <a:lnTo>
                  <a:pt x="14288" y="366713"/>
                </a:lnTo>
                <a:lnTo>
                  <a:pt x="121444" y="316706"/>
                </a:lnTo>
                <a:lnTo>
                  <a:pt x="128588" y="109538"/>
                </a:lnTo>
                <a:lnTo>
                  <a:pt x="154781" y="0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Полилиния 18"/>
          <p:cNvSpPr>
            <a:spLocks noChangeAspect="1"/>
          </p:cNvSpPr>
          <p:nvPr/>
        </p:nvSpPr>
        <p:spPr>
          <a:xfrm>
            <a:off x="5878663" y="3657072"/>
            <a:ext cx="754768" cy="625201"/>
          </a:xfrm>
          <a:custGeom>
            <a:avLst/>
            <a:gdLst>
              <a:gd name="connsiteX0" fmla="*/ 0 w 914400"/>
              <a:gd name="connsiteY0" fmla="*/ 485775 h 788194"/>
              <a:gd name="connsiteX1" fmla="*/ 147638 w 914400"/>
              <a:gd name="connsiteY1" fmla="*/ 383381 h 788194"/>
              <a:gd name="connsiteX2" fmla="*/ 238125 w 914400"/>
              <a:gd name="connsiteY2" fmla="*/ 171450 h 788194"/>
              <a:gd name="connsiteX3" fmla="*/ 354807 w 914400"/>
              <a:gd name="connsiteY3" fmla="*/ 219075 h 788194"/>
              <a:gd name="connsiteX4" fmla="*/ 502444 w 914400"/>
              <a:gd name="connsiteY4" fmla="*/ 130969 h 788194"/>
              <a:gd name="connsiteX5" fmla="*/ 576263 w 914400"/>
              <a:gd name="connsiteY5" fmla="*/ 0 h 788194"/>
              <a:gd name="connsiteX6" fmla="*/ 631032 w 914400"/>
              <a:gd name="connsiteY6" fmla="*/ 42862 h 788194"/>
              <a:gd name="connsiteX7" fmla="*/ 745332 w 914400"/>
              <a:gd name="connsiteY7" fmla="*/ 273844 h 788194"/>
              <a:gd name="connsiteX8" fmla="*/ 892969 w 914400"/>
              <a:gd name="connsiteY8" fmla="*/ 271462 h 788194"/>
              <a:gd name="connsiteX9" fmla="*/ 914400 w 914400"/>
              <a:gd name="connsiteY9" fmla="*/ 338137 h 788194"/>
              <a:gd name="connsiteX10" fmla="*/ 819150 w 914400"/>
              <a:gd name="connsiteY10" fmla="*/ 592931 h 788194"/>
              <a:gd name="connsiteX11" fmla="*/ 769144 w 914400"/>
              <a:gd name="connsiteY11" fmla="*/ 571500 h 788194"/>
              <a:gd name="connsiteX12" fmla="*/ 683419 w 914400"/>
              <a:gd name="connsiteY12" fmla="*/ 621506 h 788194"/>
              <a:gd name="connsiteX13" fmla="*/ 561975 w 914400"/>
              <a:gd name="connsiteY13" fmla="*/ 538162 h 788194"/>
              <a:gd name="connsiteX14" fmla="*/ 500063 w 914400"/>
              <a:gd name="connsiteY14" fmla="*/ 631031 h 788194"/>
              <a:gd name="connsiteX15" fmla="*/ 428625 w 914400"/>
              <a:gd name="connsiteY15" fmla="*/ 557212 h 788194"/>
              <a:gd name="connsiteX16" fmla="*/ 385763 w 914400"/>
              <a:gd name="connsiteY16" fmla="*/ 716756 h 788194"/>
              <a:gd name="connsiteX17" fmla="*/ 309563 w 914400"/>
              <a:gd name="connsiteY17" fmla="*/ 714375 h 788194"/>
              <a:gd name="connsiteX18" fmla="*/ 114300 w 914400"/>
              <a:gd name="connsiteY18" fmla="*/ 788194 h 788194"/>
              <a:gd name="connsiteX19" fmla="*/ 119063 w 914400"/>
              <a:gd name="connsiteY19" fmla="*/ 759619 h 788194"/>
              <a:gd name="connsiteX20" fmla="*/ 164307 w 914400"/>
              <a:gd name="connsiteY20" fmla="*/ 678656 h 788194"/>
              <a:gd name="connsiteX21" fmla="*/ 161925 w 914400"/>
              <a:gd name="connsiteY21" fmla="*/ 657225 h 788194"/>
              <a:gd name="connsiteX22" fmla="*/ 152400 w 914400"/>
              <a:gd name="connsiteY22" fmla="*/ 638175 h 788194"/>
              <a:gd name="connsiteX23" fmla="*/ 150019 w 914400"/>
              <a:gd name="connsiteY23" fmla="*/ 628650 h 788194"/>
              <a:gd name="connsiteX24" fmla="*/ 142875 w 914400"/>
              <a:gd name="connsiteY24" fmla="*/ 623887 h 788194"/>
              <a:gd name="connsiteX25" fmla="*/ 138113 w 914400"/>
              <a:gd name="connsiteY25" fmla="*/ 616744 h 788194"/>
              <a:gd name="connsiteX26" fmla="*/ 130969 w 914400"/>
              <a:gd name="connsiteY26" fmla="*/ 611981 h 788194"/>
              <a:gd name="connsiteX27" fmla="*/ 128588 w 914400"/>
              <a:gd name="connsiteY27" fmla="*/ 609600 h 788194"/>
              <a:gd name="connsiteX28" fmla="*/ 0 w 914400"/>
              <a:gd name="connsiteY28" fmla="*/ 485775 h 788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914400" h="788194">
                <a:moveTo>
                  <a:pt x="0" y="485775"/>
                </a:moveTo>
                <a:lnTo>
                  <a:pt x="147638" y="383381"/>
                </a:lnTo>
                <a:lnTo>
                  <a:pt x="238125" y="171450"/>
                </a:lnTo>
                <a:lnTo>
                  <a:pt x="354807" y="219075"/>
                </a:lnTo>
                <a:lnTo>
                  <a:pt x="502444" y="130969"/>
                </a:lnTo>
                <a:lnTo>
                  <a:pt x="576263" y="0"/>
                </a:lnTo>
                <a:lnTo>
                  <a:pt x="631032" y="42862"/>
                </a:lnTo>
                <a:lnTo>
                  <a:pt x="745332" y="273844"/>
                </a:lnTo>
                <a:lnTo>
                  <a:pt x="892969" y="271462"/>
                </a:lnTo>
                <a:lnTo>
                  <a:pt x="914400" y="338137"/>
                </a:lnTo>
                <a:lnTo>
                  <a:pt x="819150" y="592931"/>
                </a:lnTo>
                <a:lnTo>
                  <a:pt x="769144" y="571500"/>
                </a:lnTo>
                <a:lnTo>
                  <a:pt x="683419" y="621506"/>
                </a:lnTo>
                <a:lnTo>
                  <a:pt x="561975" y="538162"/>
                </a:lnTo>
                <a:lnTo>
                  <a:pt x="500063" y="631031"/>
                </a:lnTo>
                <a:lnTo>
                  <a:pt x="428625" y="557212"/>
                </a:lnTo>
                <a:lnTo>
                  <a:pt x="385763" y="716756"/>
                </a:lnTo>
                <a:lnTo>
                  <a:pt x="309563" y="714375"/>
                </a:lnTo>
                <a:lnTo>
                  <a:pt x="114300" y="788194"/>
                </a:lnTo>
                <a:lnTo>
                  <a:pt x="119063" y="759619"/>
                </a:lnTo>
                <a:lnTo>
                  <a:pt x="164307" y="678656"/>
                </a:lnTo>
                <a:cubicBezTo>
                  <a:pt x="163513" y="671512"/>
                  <a:pt x="163953" y="664121"/>
                  <a:pt x="161925" y="657225"/>
                </a:cubicBezTo>
                <a:cubicBezTo>
                  <a:pt x="159922" y="650414"/>
                  <a:pt x="152400" y="638175"/>
                  <a:pt x="152400" y="638175"/>
                </a:cubicBezTo>
                <a:cubicBezTo>
                  <a:pt x="151606" y="635000"/>
                  <a:pt x="151834" y="631373"/>
                  <a:pt x="150019" y="628650"/>
                </a:cubicBezTo>
                <a:cubicBezTo>
                  <a:pt x="148431" y="626269"/>
                  <a:pt x="144899" y="625911"/>
                  <a:pt x="142875" y="623887"/>
                </a:cubicBezTo>
                <a:cubicBezTo>
                  <a:pt x="140852" y="621864"/>
                  <a:pt x="140136" y="618767"/>
                  <a:pt x="138113" y="616744"/>
                </a:cubicBezTo>
                <a:cubicBezTo>
                  <a:pt x="136089" y="614720"/>
                  <a:pt x="133259" y="613698"/>
                  <a:pt x="130969" y="611981"/>
                </a:cubicBezTo>
                <a:cubicBezTo>
                  <a:pt x="130071" y="611308"/>
                  <a:pt x="129382" y="610394"/>
                  <a:pt x="128588" y="609600"/>
                </a:cubicBezTo>
                <a:lnTo>
                  <a:pt x="0" y="485775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0" name="Полилиния 19"/>
          <p:cNvSpPr>
            <a:spLocks noChangeAspect="1"/>
          </p:cNvSpPr>
          <p:nvPr/>
        </p:nvSpPr>
        <p:spPr>
          <a:xfrm>
            <a:off x="6553821" y="3938043"/>
            <a:ext cx="765486" cy="404543"/>
          </a:xfrm>
          <a:custGeom>
            <a:avLst/>
            <a:gdLst>
              <a:gd name="connsiteX0" fmla="*/ 0 w 926307"/>
              <a:gd name="connsiteY0" fmla="*/ 235744 h 509588"/>
              <a:gd name="connsiteX1" fmla="*/ 64294 w 926307"/>
              <a:gd name="connsiteY1" fmla="*/ 95250 h 509588"/>
              <a:gd name="connsiteX2" fmla="*/ 235744 w 926307"/>
              <a:gd name="connsiteY2" fmla="*/ 38100 h 509588"/>
              <a:gd name="connsiteX3" fmla="*/ 273844 w 926307"/>
              <a:gd name="connsiteY3" fmla="*/ 0 h 509588"/>
              <a:gd name="connsiteX4" fmla="*/ 404813 w 926307"/>
              <a:gd name="connsiteY4" fmla="*/ 0 h 509588"/>
              <a:gd name="connsiteX5" fmla="*/ 523875 w 926307"/>
              <a:gd name="connsiteY5" fmla="*/ 19050 h 509588"/>
              <a:gd name="connsiteX6" fmla="*/ 542925 w 926307"/>
              <a:gd name="connsiteY6" fmla="*/ 47625 h 509588"/>
              <a:gd name="connsiteX7" fmla="*/ 569119 w 926307"/>
              <a:gd name="connsiteY7" fmla="*/ 171450 h 509588"/>
              <a:gd name="connsiteX8" fmla="*/ 650082 w 926307"/>
              <a:gd name="connsiteY8" fmla="*/ 233363 h 509588"/>
              <a:gd name="connsiteX9" fmla="*/ 790575 w 926307"/>
              <a:gd name="connsiteY9" fmla="*/ 157163 h 509588"/>
              <a:gd name="connsiteX10" fmla="*/ 888207 w 926307"/>
              <a:gd name="connsiteY10" fmla="*/ 166688 h 509588"/>
              <a:gd name="connsiteX11" fmla="*/ 878682 w 926307"/>
              <a:gd name="connsiteY11" fmla="*/ 335756 h 509588"/>
              <a:gd name="connsiteX12" fmla="*/ 926307 w 926307"/>
              <a:gd name="connsiteY12" fmla="*/ 454819 h 509588"/>
              <a:gd name="connsiteX13" fmla="*/ 881063 w 926307"/>
              <a:gd name="connsiteY13" fmla="*/ 464344 h 509588"/>
              <a:gd name="connsiteX14" fmla="*/ 778669 w 926307"/>
              <a:gd name="connsiteY14" fmla="*/ 404813 h 509588"/>
              <a:gd name="connsiteX15" fmla="*/ 557213 w 926307"/>
              <a:gd name="connsiteY15" fmla="*/ 500063 h 509588"/>
              <a:gd name="connsiteX16" fmla="*/ 421482 w 926307"/>
              <a:gd name="connsiteY16" fmla="*/ 407194 h 509588"/>
              <a:gd name="connsiteX17" fmla="*/ 245269 w 926307"/>
              <a:gd name="connsiteY17" fmla="*/ 431006 h 509588"/>
              <a:gd name="connsiteX18" fmla="*/ 80963 w 926307"/>
              <a:gd name="connsiteY18" fmla="*/ 509588 h 509588"/>
              <a:gd name="connsiteX19" fmla="*/ 114300 w 926307"/>
              <a:gd name="connsiteY19" fmla="*/ 419100 h 509588"/>
              <a:gd name="connsiteX20" fmla="*/ 57150 w 926307"/>
              <a:gd name="connsiteY20" fmla="*/ 271463 h 509588"/>
              <a:gd name="connsiteX21" fmla="*/ 0 w 926307"/>
              <a:gd name="connsiteY21" fmla="*/ 235744 h 50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26307" h="509588">
                <a:moveTo>
                  <a:pt x="0" y="235744"/>
                </a:moveTo>
                <a:lnTo>
                  <a:pt x="64294" y="95250"/>
                </a:lnTo>
                <a:lnTo>
                  <a:pt x="235744" y="38100"/>
                </a:lnTo>
                <a:lnTo>
                  <a:pt x="273844" y="0"/>
                </a:lnTo>
                <a:lnTo>
                  <a:pt x="404813" y="0"/>
                </a:lnTo>
                <a:lnTo>
                  <a:pt x="523875" y="19050"/>
                </a:lnTo>
                <a:lnTo>
                  <a:pt x="542925" y="47625"/>
                </a:lnTo>
                <a:lnTo>
                  <a:pt x="569119" y="171450"/>
                </a:lnTo>
                <a:lnTo>
                  <a:pt x="650082" y="233363"/>
                </a:lnTo>
                <a:lnTo>
                  <a:pt x="790575" y="157163"/>
                </a:lnTo>
                <a:lnTo>
                  <a:pt x="888207" y="166688"/>
                </a:lnTo>
                <a:lnTo>
                  <a:pt x="878682" y="335756"/>
                </a:lnTo>
                <a:lnTo>
                  <a:pt x="926307" y="454819"/>
                </a:lnTo>
                <a:lnTo>
                  <a:pt x="881063" y="464344"/>
                </a:lnTo>
                <a:lnTo>
                  <a:pt x="778669" y="404813"/>
                </a:lnTo>
                <a:lnTo>
                  <a:pt x="557213" y="500063"/>
                </a:lnTo>
                <a:lnTo>
                  <a:pt x="421482" y="407194"/>
                </a:lnTo>
                <a:lnTo>
                  <a:pt x="245269" y="431006"/>
                </a:lnTo>
                <a:lnTo>
                  <a:pt x="80963" y="509588"/>
                </a:lnTo>
                <a:lnTo>
                  <a:pt x="114300" y="419100"/>
                </a:lnTo>
                <a:lnTo>
                  <a:pt x="57150" y="271463"/>
                </a:lnTo>
                <a:lnTo>
                  <a:pt x="0" y="235744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1" name="Полилиния 20"/>
          <p:cNvSpPr>
            <a:spLocks noChangeAspect="1"/>
          </p:cNvSpPr>
          <p:nvPr/>
        </p:nvSpPr>
        <p:spPr>
          <a:xfrm>
            <a:off x="7202952" y="3483486"/>
            <a:ext cx="512875" cy="851744"/>
          </a:xfrm>
          <a:custGeom>
            <a:avLst/>
            <a:gdLst>
              <a:gd name="connsiteX0" fmla="*/ 50006 w 621506"/>
              <a:gd name="connsiteY0" fmla="*/ 416719 h 1073944"/>
              <a:gd name="connsiteX1" fmla="*/ 133350 w 621506"/>
              <a:gd name="connsiteY1" fmla="*/ 381000 h 1073944"/>
              <a:gd name="connsiteX2" fmla="*/ 202406 w 621506"/>
              <a:gd name="connsiteY2" fmla="*/ 180975 h 1073944"/>
              <a:gd name="connsiteX3" fmla="*/ 297656 w 621506"/>
              <a:gd name="connsiteY3" fmla="*/ 178594 h 1073944"/>
              <a:gd name="connsiteX4" fmla="*/ 338137 w 621506"/>
              <a:gd name="connsiteY4" fmla="*/ 0 h 1073944"/>
              <a:gd name="connsiteX5" fmla="*/ 619125 w 621506"/>
              <a:gd name="connsiteY5" fmla="*/ 40481 h 1073944"/>
              <a:gd name="connsiteX6" fmla="*/ 621506 w 621506"/>
              <a:gd name="connsiteY6" fmla="*/ 257175 h 1073944"/>
              <a:gd name="connsiteX7" fmla="*/ 502444 w 621506"/>
              <a:gd name="connsiteY7" fmla="*/ 516731 h 1073944"/>
              <a:gd name="connsiteX8" fmla="*/ 516731 w 621506"/>
              <a:gd name="connsiteY8" fmla="*/ 671512 h 1073944"/>
              <a:gd name="connsiteX9" fmla="*/ 523875 w 621506"/>
              <a:gd name="connsiteY9" fmla="*/ 742950 h 1073944"/>
              <a:gd name="connsiteX10" fmla="*/ 461962 w 621506"/>
              <a:gd name="connsiteY10" fmla="*/ 897731 h 1073944"/>
              <a:gd name="connsiteX11" fmla="*/ 447675 w 621506"/>
              <a:gd name="connsiteY11" fmla="*/ 1073944 h 1073944"/>
              <a:gd name="connsiteX12" fmla="*/ 378619 w 621506"/>
              <a:gd name="connsiteY12" fmla="*/ 1014412 h 1073944"/>
              <a:gd name="connsiteX13" fmla="*/ 247650 w 621506"/>
              <a:gd name="connsiteY13" fmla="*/ 1031081 h 1073944"/>
              <a:gd name="connsiteX14" fmla="*/ 147637 w 621506"/>
              <a:gd name="connsiteY14" fmla="*/ 1028700 h 1073944"/>
              <a:gd name="connsiteX15" fmla="*/ 97631 w 621506"/>
              <a:gd name="connsiteY15" fmla="*/ 916781 h 1073944"/>
              <a:gd name="connsiteX16" fmla="*/ 95250 w 621506"/>
              <a:gd name="connsiteY16" fmla="*/ 731044 h 1073944"/>
              <a:gd name="connsiteX17" fmla="*/ 0 w 621506"/>
              <a:gd name="connsiteY17" fmla="*/ 511969 h 1073944"/>
              <a:gd name="connsiteX18" fmla="*/ 50006 w 621506"/>
              <a:gd name="connsiteY18" fmla="*/ 416719 h 107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21506" h="1073944">
                <a:moveTo>
                  <a:pt x="50006" y="416719"/>
                </a:moveTo>
                <a:lnTo>
                  <a:pt x="133350" y="381000"/>
                </a:lnTo>
                <a:lnTo>
                  <a:pt x="202406" y="180975"/>
                </a:lnTo>
                <a:lnTo>
                  <a:pt x="297656" y="178594"/>
                </a:lnTo>
                <a:lnTo>
                  <a:pt x="338137" y="0"/>
                </a:lnTo>
                <a:lnTo>
                  <a:pt x="619125" y="40481"/>
                </a:lnTo>
                <a:cubicBezTo>
                  <a:pt x="619919" y="112712"/>
                  <a:pt x="620712" y="184944"/>
                  <a:pt x="621506" y="257175"/>
                </a:cubicBezTo>
                <a:lnTo>
                  <a:pt x="502444" y="516731"/>
                </a:lnTo>
                <a:lnTo>
                  <a:pt x="516731" y="671512"/>
                </a:lnTo>
                <a:lnTo>
                  <a:pt x="523875" y="742950"/>
                </a:lnTo>
                <a:lnTo>
                  <a:pt x="461962" y="897731"/>
                </a:lnTo>
                <a:lnTo>
                  <a:pt x="447675" y="1073944"/>
                </a:lnTo>
                <a:lnTo>
                  <a:pt x="378619" y="1014412"/>
                </a:lnTo>
                <a:lnTo>
                  <a:pt x="247650" y="1031081"/>
                </a:lnTo>
                <a:lnTo>
                  <a:pt x="147637" y="1028700"/>
                </a:lnTo>
                <a:lnTo>
                  <a:pt x="97631" y="916781"/>
                </a:lnTo>
                <a:cubicBezTo>
                  <a:pt x="96837" y="854869"/>
                  <a:pt x="96044" y="792956"/>
                  <a:pt x="95250" y="731044"/>
                </a:cubicBezTo>
                <a:lnTo>
                  <a:pt x="0" y="511969"/>
                </a:lnTo>
                <a:lnTo>
                  <a:pt x="50006" y="416719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2" name="Полилиния 21"/>
          <p:cNvSpPr>
            <a:spLocks noChangeAspect="1"/>
          </p:cNvSpPr>
          <p:nvPr/>
        </p:nvSpPr>
        <p:spPr>
          <a:xfrm>
            <a:off x="7562730" y="3505551"/>
            <a:ext cx="463884" cy="951776"/>
          </a:xfrm>
          <a:custGeom>
            <a:avLst/>
            <a:gdLst>
              <a:gd name="connsiteX0" fmla="*/ 226218 w 561975"/>
              <a:gd name="connsiteY0" fmla="*/ 33337 h 1200150"/>
              <a:gd name="connsiteX1" fmla="*/ 352425 w 561975"/>
              <a:gd name="connsiteY1" fmla="*/ 7144 h 1200150"/>
              <a:gd name="connsiteX2" fmla="*/ 330993 w 561975"/>
              <a:gd name="connsiteY2" fmla="*/ 152400 h 1200150"/>
              <a:gd name="connsiteX3" fmla="*/ 457200 w 561975"/>
              <a:gd name="connsiteY3" fmla="*/ 185737 h 1200150"/>
              <a:gd name="connsiteX4" fmla="*/ 561975 w 561975"/>
              <a:gd name="connsiteY4" fmla="*/ 188119 h 1200150"/>
              <a:gd name="connsiteX5" fmla="*/ 514350 w 561975"/>
              <a:gd name="connsiteY5" fmla="*/ 338137 h 1200150"/>
              <a:gd name="connsiteX6" fmla="*/ 471487 w 561975"/>
              <a:gd name="connsiteY6" fmla="*/ 407194 h 1200150"/>
              <a:gd name="connsiteX7" fmla="*/ 366712 w 561975"/>
              <a:gd name="connsiteY7" fmla="*/ 504825 h 1200150"/>
              <a:gd name="connsiteX8" fmla="*/ 357187 w 561975"/>
              <a:gd name="connsiteY8" fmla="*/ 576262 h 1200150"/>
              <a:gd name="connsiteX9" fmla="*/ 378618 w 561975"/>
              <a:gd name="connsiteY9" fmla="*/ 614362 h 1200150"/>
              <a:gd name="connsiteX10" fmla="*/ 333375 w 561975"/>
              <a:gd name="connsiteY10" fmla="*/ 776287 h 1200150"/>
              <a:gd name="connsiteX11" fmla="*/ 388143 w 561975"/>
              <a:gd name="connsiteY11" fmla="*/ 845344 h 1200150"/>
              <a:gd name="connsiteX12" fmla="*/ 390525 w 561975"/>
              <a:gd name="connsiteY12" fmla="*/ 921544 h 1200150"/>
              <a:gd name="connsiteX13" fmla="*/ 471487 w 561975"/>
              <a:gd name="connsiteY13" fmla="*/ 916781 h 1200150"/>
              <a:gd name="connsiteX14" fmla="*/ 421481 w 561975"/>
              <a:gd name="connsiteY14" fmla="*/ 1083469 h 1200150"/>
              <a:gd name="connsiteX15" fmla="*/ 452437 w 561975"/>
              <a:gd name="connsiteY15" fmla="*/ 1200150 h 1200150"/>
              <a:gd name="connsiteX16" fmla="*/ 245268 w 561975"/>
              <a:gd name="connsiteY16" fmla="*/ 1121569 h 1200150"/>
              <a:gd name="connsiteX17" fmla="*/ 0 w 561975"/>
              <a:gd name="connsiteY17" fmla="*/ 1166812 h 1200150"/>
              <a:gd name="connsiteX18" fmla="*/ 16668 w 561975"/>
              <a:gd name="connsiteY18" fmla="*/ 1016794 h 1200150"/>
              <a:gd name="connsiteX19" fmla="*/ 26193 w 561975"/>
              <a:gd name="connsiteY19" fmla="*/ 885825 h 1200150"/>
              <a:gd name="connsiteX20" fmla="*/ 90487 w 561975"/>
              <a:gd name="connsiteY20" fmla="*/ 719137 h 1200150"/>
              <a:gd name="connsiteX21" fmla="*/ 76200 w 561975"/>
              <a:gd name="connsiteY21" fmla="*/ 483394 h 1200150"/>
              <a:gd name="connsiteX22" fmla="*/ 188118 w 561975"/>
              <a:gd name="connsiteY22" fmla="*/ 226219 h 1200150"/>
              <a:gd name="connsiteX23" fmla="*/ 183356 w 561975"/>
              <a:gd name="connsiteY23" fmla="*/ 0 h 1200150"/>
              <a:gd name="connsiteX24" fmla="*/ 226218 w 561975"/>
              <a:gd name="connsiteY24" fmla="*/ 33337 h 1200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61975" h="1200150">
                <a:moveTo>
                  <a:pt x="226218" y="33337"/>
                </a:moveTo>
                <a:lnTo>
                  <a:pt x="352425" y="7144"/>
                </a:lnTo>
                <a:lnTo>
                  <a:pt x="330993" y="152400"/>
                </a:lnTo>
                <a:lnTo>
                  <a:pt x="457200" y="185737"/>
                </a:lnTo>
                <a:lnTo>
                  <a:pt x="561975" y="188119"/>
                </a:lnTo>
                <a:lnTo>
                  <a:pt x="514350" y="338137"/>
                </a:lnTo>
                <a:lnTo>
                  <a:pt x="471487" y="407194"/>
                </a:lnTo>
                <a:lnTo>
                  <a:pt x="366712" y="504825"/>
                </a:lnTo>
                <a:lnTo>
                  <a:pt x="357187" y="576262"/>
                </a:lnTo>
                <a:lnTo>
                  <a:pt x="378618" y="614362"/>
                </a:lnTo>
                <a:lnTo>
                  <a:pt x="333375" y="776287"/>
                </a:lnTo>
                <a:lnTo>
                  <a:pt x="388143" y="845344"/>
                </a:lnTo>
                <a:lnTo>
                  <a:pt x="390525" y="921544"/>
                </a:lnTo>
                <a:lnTo>
                  <a:pt x="471487" y="916781"/>
                </a:lnTo>
                <a:lnTo>
                  <a:pt x="421481" y="1083469"/>
                </a:lnTo>
                <a:lnTo>
                  <a:pt x="452437" y="1200150"/>
                </a:lnTo>
                <a:lnTo>
                  <a:pt x="245268" y="1121569"/>
                </a:lnTo>
                <a:lnTo>
                  <a:pt x="0" y="1166812"/>
                </a:lnTo>
                <a:lnTo>
                  <a:pt x="16668" y="1016794"/>
                </a:lnTo>
                <a:lnTo>
                  <a:pt x="26193" y="885825"/>
                </a:lnTo>
                <a:lnTo>
                  <a:pt x="90487" y="719137"/>
                </a:lnTo>
                <a:lnTo>
                  <a:pt x="76200" y="483394"/>
                </a:lnTo>
                <a:lnTo>
                  <a:pt x="188118" y="226219"/>
                </a:lnTo>
                <a:lnTo>
                  <a:pt x="183356" y="0"/>
                </a:lnTo>
                <a:lnTo>
                  <a:pt x="226218" y="33337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3" name="Полилиния 22"/>
          <p:cNvSpPr>
            <a:spLocks noChangeAspect="1"/>
          </p:cNvSpPr>
          <p:nvPr/>
        </p:nvSpPr>
        <p:spPr>
          <a:xfrm>
            <a:off x="6567600" y="4261677"/>
            <a:ext cx="595547" cy="354526"/>
          </a:xfrm>
          <a:custGeom>
            <a:avLst/>
            <a:gdLst>
              <a:gd name="connsiteX0" fmla="*/ 0 w 721519"/>
              <a:gd name="connsiteY0" fmla="*/ 214312 h 447675"/>
              <a:gd name="connsiteX1" fmla="*/ 42863 w 721519"/>
              <a:gd name="connsiteY1" fmla="*/ 178594 h 447675"/>
              <a:gd name="connsiteX2" fmla="*/ 66675 w 721519"/>
              <a:gd name="connsiteY2" fmla="*/ 95250 h 447675"/>
              <a:gd name="connsiteX3" fmla="*/ 235744 w 721519"/>
              <a:gd name="connsiteY3" fmla="*/ 16669 h 447675"/>
              <a:gd name="connsiteX4" fmla="*/ 404813 w 721519"/>
              <a:gd name="connsiteY4" fmla="*/ 0 h 447675"/>
              <a:gd name="connsiteX5" fmla="*/ 547688 w 721519"/>
              <a:gd name="connsiteY5" fmla="*/ 97631 h 447675"/>
              <a:gd name="connsiteX6" fmla="*/ 661988 w 721519"/>
              <a:gd name="connsiteY6" fmla="*/ 40481 h 447675"/>
              <a:gd name="connsiteX7" fmla="*/ 721519 w 721519"/>
              <a:gd name="connsiteY7" fmla="*/ 119062 h 447675"/>
              <a:gd name="connsiteX8" fmla="*/ 640556 w 721519"/>
              <a:gd name="connsiteY8" fmla="*/ 254794 h 447675"/>
              <a:gd name="connsiteX9" fmla="*/ 616744 w 721519"/>
              <a:gd name="connsiteY9" fmla="*/ 245269 h 447675"/>
              <a:gd name="connsiteX10" fmla="*/ 526256 w 721519"/>
              <a:gd name="connsiteY10" fmla="*/ 361950 h 447675"/>
              <a:gd name="connsiteX11" fmla="*/ 531019 w 721519"/>
              <a:gd name="connsiteY11" fmla="*/ 428625 h 447675"/>
              <a:gd name="connsiteX12" fmla="*/ 521494 w 721519"/>
              <a:gd name="connsiteY12" fmla="*/ 447675 h 447675"/>
              <a:gd name="connsiteX13" fmla="*/ 414338 w 721519"/>
              <a:gd name="connsiteY13" fmla="*/ 411956 h 447675"/>
              <a:gd name="connsiteX14" fmla="*/ 283369 w 721519"/>
              <a:gd name="connsiteY14" fmla="*/ 390525 h 447675"/>
              <a:gd name="connsiteX15" fmla="*/ 130969 w 721519"/>
              <a:gd name="connsiteY15" fmla="*/ 400050 h 447675"/>
              <a:gd name="connsiteX16" fmla="*/ 126206 w 721519"/>
              <a:gd name="connsiteY16" fmla="*/ 257175 h 447675"/>
              <a:gd name="connsiteX17" fmla="*/ 0 w 721519"/>
              <a:gd name="connsiteY17" fmla="*/ 214312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1519" h="447675">
                <a:moveTo>
                  <a:pt x="0" y="214312"/>
                </a:moveTo>
                <a:lnTo>
                  <a:pt x="42863" y="178594"/>
                </a:lnTo>
                <a:lnTo>
                  <a:pt x="66675" y="95250"/>
                </a:lnTo>
                <a:lnTo>
                  <a:pt x="235744" y="16669"/>
                </a:lnTo>
                <a:lnTo>
                  <a:pt x="404813" y="0"/>
                </a:lnTo>
                <a:lnTo>
                  <a:pt x="547688" y="97631"/>
                </a:lnTo>
                <a:lnTo>
                  <a:pt x="661988" y="40481"/>
                </a:lnTo>
                <a:lnTo>
                  <a:pt x="721519" y="119062"/>
                </a:lnTo>
                <a:lnTo>
                  <a:pt x="640556" y="254794"/>
                </a:lnTo>
                <a:lnTo>
                  <a:pt x="616744" y="245269"/>
                </a:lnTo>
                <a:lnTo>
                  <a:pt x="526256" y="361950"/>
                </a:lnTo>
                <a:lnTo>
                  <a:pt x="531019" y="428625"/>
                </a:lnTo>
                <a:lnTo>
                  <a:pt x="521494" y="447675"/>
                </a:lnTo>
                <a:lnTo>
                  <a:pt x="414338" y="411956"/>
                </a:lnTo>
                <a:lnTo>
                  <a:pt x="283369" y="390525"/>
                </a:lnTo>
                <a:lnTo>
                  <a:pt x="130969" y="400050"/>
                </a:lnTo>
                <a:lnTo>
                  <a:pt x="126206" y="257175"/>
                </a:lnTo>
                <a:lnTo>
                  <a:pt x="0" y="214312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4" name="Полилиния 23"/>
          <p:cNvSpPr>
            <a:spLocks noChangeAspect="1"/>
          </p:cNvSpPr>
          <p:nvPr/>
        </p:nvSpPr>
        <p:spPr>
          <a:xfrm>
            <a:off x="5975113" y="4086621"/>
            <a:ext cx="675159" cy="450145"/>
          </a:xfrm>
          <a:custGeom>
            <a:avLst/>
            <a:gdLst>
              <a:gd name="connsiteX0" fmla="*/ 150018 w 819150"/>
              <a:gd name="connsiteY0" fmla="*/ 497681 h 569118"/>
              <a:gd name="connsiteX1" fmla="*/ 138112 w 819150"/>
              <a:gd name="connsiteY1" fmla="*/ 440531 h 569118"/>
              <a:gd name="connsiteX2" fmla="*/ 23812 w 819150"/>
              <a:gd name="connsiteY2" fmla="*/ 404812 h 569118"/>
              <a:gd name="connsiteX3" fmla="*/ 0 w 819150"/>
              <a:gd name="connsiteY3" fmla="*/ 240506 h 569118"/>
              <a:gd name="connsiteX4" fmla="*/ 190500 w 819150"/>
              <a:gd name="connsiteY4" fmla="*/ 171450 h 569118"/>
              <a:gd name="connsiteX5" fmla="*/ 271462 w 819150"/>
              <a:gd name="connsiteY5" fmla="*/ 176212 h 569118"/>
              <a:gd name="connsiteX6" fmla="*/ 309562 w 819150"/>
              <a:gd name="connsiteY6" fmla="*/ 21431 h 569118"/>
              <a:gd name="connsiteX7" fmla="*/ 383381 w 819150"/>
              <a:gd name="connsiteY7" fmla="*/ 85725 h 569118"/>
              <a:gd name="connsiteX8" fmla="*/ 445293 w 819150"/>
              <a:gd name="connsiteY8" fmla="*/ 0 h 569118"/>
              <a:gd name="connsiteX9" fmla="*/ 569118 w 819150"/>
              <a:gd name="connsiteY9" fmla="*/ 83343 h 569118"/>
              <a:gd name="connsiteX10" fmla="*/ 654843 w 819150"/>
              <a:gd name="connsiteY10" fmla="*/ 23812 h 569118"/>
              <a:gd name="connsiteX11" fmla="*/ 764381 w 819150"/>
              <a:gd name="connsiteY11" fmla="*/ 80962 h 569118"/>
              <a:gd name="connsiteX12" fmla="*/ 819150 w 819150"/>
              <a:gd name="connsiteY12" fmla="*/ 233362 h 569118"/>
              <a:gd name="connsiteX13" fmla="*/ 757237 w 819150"/>
              <a:gd name="connsiteY13" fmla="*/ 402431 h 569118"/>
              <a:gd name="connsiteX14" fmla="*/ 723900 w 819150"/>
              <a:gd name="connsiteY14" fmla="*/ 433387 h 569118"/>
              <a:gd name="connsiteX15" fmla="*/ 673893 w 819150"/>
              <a:gd name="connsiteY15" fmla="*/ 461962 h 569118"/>
              <a:gd name="connsiteX16" fmla="*/ 597693 w 819150"/>
              <a:gd name="connsiteY16" fmla="*/ 564356 h 569118"/>
              <a:gd name="connsiteX17" fmla="*/ 519112 w 819150"/>
              <a:gd name="connsiteY17" fmla="*/ 569118 h 569118"/>
              <a:gd name="connsiteX18" fmla="*/ 295275 w 819150"/>
              <a:gd name="connsiteY18" fmla="*/ 485775 h 569118"/>
              <a:gd name="connsiteX19" fmla="*/ 150018 w 819150"/>
              <a:gd name="connsiteY19" fmla="*/ 497681 h 569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9150" h="569118">
                <a:moveTo>
                  <a:pt x="150018" y="497681"/>
                </a:moveTo>
                <a:lnTo>
                  <a:pt x="138112" y="440531"/>
                </a:lnTo>
                <a:lnTo>
                  <a:pt x="23812" y="404812"/>
                </a:lnTo>
                <a:lnTo>
                  <a:pt x="0" y="240506"/>
                </a:lnTo>
                <a:lnTo>
                  <a:pt x="190500" y="171450"/>
                </a:lnTo>
                <a:lnTo>
                  <a:pt x="271462" y="176212"/>
                </a:lnTo>
                <a:lnTo>
                  <a:pt x="309562" y="21431"/>
                </a:lnTo>
                <a:lnTo>
                  <a:pt x="383381" y="85725"/>
                </a:lnTo>
                <a:lnTo>
                  <a:pt x="445293" y="0"/>
                </a:lnTo>
                <a:lnTo>
                  <a:pt x="569118" y="83343"/>
                </a:lnTo>
                <a:lnTo>
                  <a:pt x="654843" y="23812"/>
                </a:lnTo>
                <a:lnTo>
                  <a:pt x="764381" y="80962"/>
                </a:lnTo>
                <a:lnTo>
                  <a:pt x="819150" y="233362"/>
                </a:lnTo>
                <a:lnTo>
                  <a:pt x="757237" y="402431"/>
                </a:lnTo>
                <a:lnTo>
                  <a:pt x="723900" y="433387"/>
                </a:lnTo>
                <a:lnTo>
                  <a:pt x="673893" y="461962"/>
                </a:lnTo>
                <a:lnTo>
                  <a:pt x="597693" y="564356"/>
                </a:lnTo>
                <a:lnTo>
                  <a:pt x="519112" y="569118"/>
                </a:lnTo>
                <a:lnTo>
                  <a:pt x="295275" y="485775"/>
                </a:lnTo>
                <a:lnTo>
                  <a:pt x="150018" y="497681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5" name="Полилиния 24"/>
          <p:cNvSpPr>
            <a:spLocks noChangeAspect="1"/>
          </p:cNvSpPr>
          <p:nvPr/>
        </p:nvSpPr>
        <p:spPr>
          <a:xfrm>
            <a:off x="7098846" y="4257264"/>
            <a:ext cx="473071" cy="492804"/>
          </a:xfrm>
          <a:custGeom>
            <a:avLst/>
            <a:gdLst>
              <a:gd name="connsiteX0" fmla="*/ 0 w 573881"/>
              <a:gd name="connsiteY0" fmla="*/ 254794 h 621507"/>
              <a:gd name="connsiteX1" fmla="*/ 64293 w 573881"/>
              <a:gd name="connsiteY1" fmla="*/ 283369 h 621507"/>
              <a:gd name="connsiteX2" fmla="*/ 119062 w 573881"/>
              <a:gd name="connsiteY2" fmla="*/ 395288 h 621507"/>
              <a:gd name="connsiteX3" fmla="*/ 121443 w 573881"/>
              <a:gd name="connsiteY3" fmla="*/ 469107 h 621507"/>
              <a:gd name="connsiteX4" fmla="*/ 140493 w 573881"/>
              <a:gd name="connsiteY4" fmla="*/ 528638 h 621507"/>
              <a:gd name="connsiteX5" fmla="*/ 207168 w 573881"/>
              <a:gd name="connsiteY5" fmla="*/ 621507 h 621507"/>
              <a:gd name="connsiteX6" fmla="*/ 340518 w 573881"/>
              <a:gd name="connsiteY6" fmla="*/ 559594 h 621507"/>
              <a:gd name="connsiteX7" fmla="*/ 307181 w 573881"/>
              <a:gd name="connsiteY7" fmla="*/ 545307 h 621507"/>
              <a:gd name="connsiteX8" fmla="*/ 311943 w 573881"/>
              <a:gd name="connsiteY8" fmla="*/ 476250 h 621507"/>
              <a:gd name="connsiteX9" fmla="*/ 452437 w 573881"/>
              <a:gd name="connsiteY9" fmla="*/ 288132 h 621507"/>
              <a:gd name="connsiteX10" fmla="*/ 559593 w 573881"/>
              <a:gd name="connsiteY10" fmla="*/ 245269 h 621507"/>
              <a:gd name="connsiteX11" fmla="*/ 573881 w 573881"/>
              <a:gd name="connsiteY11" fmla="*/ 97632 h 621507"/>
              <a:gd name="connsiteX12" fmla="*/ 502443 w 573881"/>
              <a:gd name="connsiteY12" fmla="*/ 38100 h 621507"/>
              <a:gd name="connsiteX13" fmla="*/ 378618 w 573881"/>
              <a:gd name="connsiteY13" fmla="*/ 54769 h 621507"/>
              <a:gd name="connsiteX14" fmla="*/ 266700 w 573881"/>
              <a:gd name="connsiteY14" fmla="*/ 47625 h 621507"/>
              <a:gd name="connsiteX15" fmla="*/ 223837 w 573881"/>
              <a:gd name="connsiteY15" fmla="*/ 61913 h 621507"/>
              <a:gd name="connsiteX16" fmla="*/ 114300 w 573881"/>
              <a:gd name="connsiteY16" fmla="*/ 0 h 621507"/>
              <a:gd name="connsiteX17" fmla="*/ 9525 w 573881"/>
              <a:gd name="connsiteY17" fmla="*/ 45244 h 621507"/>
              <a:gd name="connsiteX18" fmla="*/ 71437 w 573881"/>
              <a:gd name="connsiteY18" fmla="*/ 114300 h 621507"/>
              <a:gd name="connsiteX19" fmla="*/ 0 w 573881"/>
              <a:gd name="connsiteY19" fmla="*/ 254794 h 621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73881" h="621507">
                <a:moveTo>
                  <a:pt x="0" y="254794"/>
                </a:moveTo>
                <a:lnTo>
                  <a:pt x="64293" y="283369"/>
                </a:lnTo>
                <a:lnTo>
                  <a:pt x="119062" y="395288"/>
                </a:lnTo>
                <a:cubicBezTo>
                  <a:pt x="119856" y="419894"/>
                  <a:pt x="120649" y="444501"/>
                  <a:pt x="121443" y="469107"/>
                </a:cubicBezTo>
                <a:lnTo>
                  <a:pt x="140493" y="528638"/>
                </a:lnTo>
                <a:lnTo>
                  <a:pt x="207168" y="621507"/>
                </a:lnTo>
                <a:lnTo>
                  <a:pt x="340518" y="559594"/>
                </a:lnTo>
                <a:lnTo>
                  <a:pt x="307181" y="545307"/>
                </a:lnTo>
                <a:lnTo>
                  <a:pt x="311943" y="476250"/>
                </a:lnTo>
                <a:lnTo>
                  <a:pt x="452437" y="288132"/>
                </a:lnTo>
                <a:lnTo>
                  <a:pt x="559593" y="245269"/>
                </a:lnTo>
                <a:lnTo>
                  <a:pt x="573881" y="97632"/>
                </a:lnTo>
                <a:lnTo>
                  <a:pt x="502443" y="38100"/>
                </a:lnTo>
                <a:lnTo>
                  <a:pt x="378618" y="54769"/>
                </a:lnTo>
                <a:lnTo>
                  <a:pt x="266700" y="47625"/>
                </a:lnTo>
                <a:lnTo>
                  <a:pt x="223837" y="61913"/>
                </a:lnTo>
                <a:lnTo>
                  <a:pt x="114300" y="0"/>
                </a:lnTo>
                <a:lnTo>
                  <a:pt x="9525" y="45244"/>
                </a:lnTo>
                <a:lnTo>
                  <a:pt x="71437" y="114300"/>
                </a:lnTo>
                <a:lnTo>
                  <a:pt x="0" y="254794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6" name="Полилиния 25"/>
          <p:cNvSpPr>
            <a:spLocks noChangeAspect="1"/>
          </p:cNvSpPr>
          <p:nvPr/>
        </p:nvSpPr>
        <p:spPr>
          <a:xfrm>
            <a:off x="7354518" y="4395544"/>
            <a:ext cx="597078" cy="576656"/>
          </a:xfrm>
          <a:custGeom>
            <a:avLst/>
            <a:gdLst>
              <a:gd name="connsiteX0" fmla="*/ 228600 w 723900"/>
              <a:gd name="connsiteY0" fmla="*/ 726281 h 726281"/>
              <a:gd name="connsiteX1" fmla="*/ 130969 w 723900"/>
              <a:gd name="connsiteY1" fmla="*/ 642937 h 726281"/>
              <a:gd name="connsiteX2" fmla="*/ 173831 w 723900"/>
              <a:gd name="connsiteY2" fmla="*/ 557212 h 726281"/>
              <a:gd name="connsiteX3" fmla="*/ 150019 w 723900"/>
              <a:gd name="connsiteY3" fmla="*/ 461962 h 726281"/>
              <a:gd name="connsiteX4" fmla="*/ 0 w 723900"/>
              <a:gd name="connsiteY4" fmla="*/ 371475 h 726281"/>
              <a:gd name="connsiteX5" fmla="*/ 2381 w 723900"/>
              <a:gd name="connsiteY5" fmla="*/ 295275 h 726281"/>
              <a:gd name="connsiteX6" fmla="*/ 140494 w 723900"/>
              <a:gd name="connsiteY6" fmla="*/ 119062 h 726281"/>
              <a:gd name="connsiteX7" fmla="*/ 254794 w 723900"/>
              <a:gd name="connsiteY7" fmla="*/ 69056 h 726281"/>
              <a:gd name="connsiteX8" fmla="*/ 259556 w 723900"/>
              <a:gd name="connsiteY8" fmla="*/ 38100 h 726281"/>
              <a:gd name="connsiteX9" fmla="*/ 504825 w 723900"/>
              <a:gd name="connsiteY9" fmla="*/ 0 h 726281"/>
              <a:gd name="connsiteX10" fmla="*/ 702469 w 723900"/>
              <a:gd name="connsiteY10" fmla="*/ 76200 h 726281"/>
              <a:gd name="connsiteX11" fmla="*/ 723900 w 723900"/>
              <a:gd name="connsiteY11" fmla="*/ 159543 h 726281"/>
              <a:gd name="connsiteX12" fmla="*/ 711994 w 723900"/>
              <a:gd name="connsiteY12" fmla="*/ 295275 h 726281"/>
              <a:gd name="connsiteX13" fmla="*/ 671513 w 723900"/>
              <a:gd name="connsiteY13" fmla="*/ 419100 h 726281"/>
              <a:gd name="connsiteX14" fmla="*/ 633413 w 723900"/>
              <a:gd name="connsiteY14" fmla="*/ 504825 h 726281"/>
              <a:gd name="connsiteX15" fmla="*/ 461963 w 723900"/>
              <a:gd name="connsiteY15" fmla="*/ 588168 h 726281"/>
              <a:gd name="connsiteX16" fmla="*/ 247650 w 723900"/>
              <a:gd name="connsiteY16" fmla="*/ 619125 h 726281"/>
              <a:gd name="connsiteX17" fmla="*/ 228600 w 723900"/>
              <a:gd name="connsiteY17" fmla="*/ 726281 h 726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23900" h="726281">
                <a:moveTo>
                  <a:pt x="228600" y="726281"/>
                </a:moveTo>
                <a:lnTo>
                  <a:pt x="130969" y="642937"/>
                </a:lnTo>
                <a:lnTo>
                  <a:pt x="173831" y="557212"/>
                </a:lnTo>
                <a:lnTo>
                  <a:pt x="150019" y="461962"/>
                </a:lnTo>
                <a:lnTo>
                  <a:pt x="0" y="371475"/>
                </a:lnTo>
                <a:cubicBezTo>
                  <a:pt x="794" y="346075"/>
                  <a:pt x="1587" y="320675"/>
                  <a:pt x="2381" y="295275"/>
                </a:cubicBezTo>
                <a:lnTo>
                  <a:pt x="140494" y="119062"/>
                </a:lnTo>
                <a:lnTo>
                  <a:pt x="254794" y="69056"/>
                </a:lnTo>
                <a:lnTo>
                  <a:pt x="259556" y="38100"/>
                </a:lnTo>
                <a:lnTo>
                  <a:pt x="504825" y="0"/>
                </a:lnTo>
                <a:lnTo>
                  <a:pt x="702469" y="76200"/>
                </a:lnTo>
                <a:lnTo>
                  <a:pt x="723900" y="159543"/>
                </a:lnTo>
                <a:lnTo>
                  <a:pt x="711994" y="295275"/>
                </a:lnTo>
                <a:lnTo>
                  <a:pt x="671513" y="419100"/>
                </a:lnTo>
                <a:lnTo>
                  <a:pt x="633413" y="504825"/>
                </a:lnTo>
                <a:lnTo>
                  <a:pt x="461963" y="588168"/>
                </a:lnTo>
                <a:lnTo>
                  <a:pt x="247650" y="619125"/>
                </a:lnTo>
                <a:lnTo>
                  <a:pt x="228600" y="726281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7" name="Полилиния 26"/>
          <p:cNvSpPr>
            <a:spLocks noChangeAspect="1"/>
          </p:cNvSpPr>
          <p:nvPr/>
        </p:nvSpPr>
        <p:spPr>
          <a:xfrm>
            <a:off x="6416033" y="4429378"/>
            <a:ext cx="649131" cy="670804"/>
          </a:xfrm>
          <a:custGeom>
            <a:avLst/>
            <a:gdLst>
              <a:gd name="connsiteX0" fmla="*/ 95250 w 785812"/>
              <a:gd name="connsiteY0" fmla="*/ 545306 h 845344"/>
              <a:gd name="connsiteX1" fmla="*/ 0 w 785812"/>
              <a:gd name="connsiteY1" fmla="*/ 488156 h 845344"/>
              <a:gd name="connsiteX2" fmla="*/ 76200 w 785812"/>
              <a:gd name="connsiteY2" fmla="*/ 431006 h 845344"/>
              <a:gd name="connsiteX3" fmla="*/ 97631 w 785812"/>
              <a:gd name="connsiteY3" fmla="*/ 383381 h 845344"/>
              <a:gd name="connsiteX4" fmla="*/ 59531 w 785812"/>
              <a:gd name="connsiteY4" fmla="*/ 138113 h 845344"/>
              <a:gd name="connsiteX5" fmla="*/ 145256 w 785812"/>
              <a:gd name="connsiteY5" fmla="*/ 19050 h 845344"/>
              <a:gd name="connsiteX6" fmla="*/ 185737 w 785812"/>
              <a:gd name="connsiteY6" fmla="*/ 0 h 845344"/>
              <a:gd name="connsiteX7" fmla="*/ 311944 w 785812"/>
              <a:gd name="connsiteY7" fmla="*/ 50006 h 845344"/>
              <a:gd name="connsiteX8" fmla="*/ 311944 w 785812"/>
              <a:gd name="connsiteY8" fmla="*/ 166688 h 845344"/>
              <a:gd name="connsiteX9" fmla="*/ 316706 w 785812"/>
              <a:gd name="connsiteY9" fmla="*/ 183356 h 845344"/>
              <a:gd name="connsiteX10" fmla="*/ 464344 w 785812"/>
              <a:gd name="connsiteY10" fmla="*/ 178594 h 845344"/>
              <a:gd name="connsiteX11" fmla="*/ 600075 w 785812"/>
              <a:gd name="connsiteY11" fmla="*/ 202406 h 845344"/>
              <a:gd name="connsiteX12" fmla="*/ 707231 w 785812"/>
              <a:gd name="connsiteY12" fmla="*/ 238125 h 845344"/>
              <a:gd name="connsiteX13" fmla="*/ 595312 w 785812"/>
              <a:gd name="connsiteY13" fmla="*/ 304800 h 845344"/>
              <a:gd name="connsiteX14" fmla="*/ 611981 w 785812"/>
              <a:gd name="connsiteY14" fmla="*/ 426244 h 845344"/>
              <a:gd name="connsiteX15" fmla="*/ 731044 w 785812"/>
              <a:gd name="connsiteY15" fmla="*/ 652463 h 845344"/>
              <a:gd name="connsiteX16" fmla="*/ 785812 w 785812"/>
              <a:gd name="connsiteY16" fmla="*/ 845344 h 845344"/>
              <a:gd name="connsiteX17" fmla="*/ 711994 w 785812"/>
              <a:gd name="connsiteY17" fmla="*/ 804863 h 845344"/>
              <a:gd name="connsiteX18" fmla="*/ 588169 w 785812"/>
              <a:gd name="connsiteY18" fmla="*/ 845344 h 845344"/>
              <a:gd name="connsiteX19" fmla="*/ 561975 w 785812"/>
              <a:gd name="connsiteY19" fmla="*/ 709613 h 845344"/>
              <a:gd name="connsiteX20" fmla="*/ 485775 w 785812"/>
              <a:gd name="connsiteY20" fmla="*/ 700088 h 845344"/>
              <a:gd name="connsiteX21" fmla="*/ 419100 w 785812"/>
              <a:gd name="connsiteY21" fmla="*/ 621506 h 845344"/>
              <a:gd name="connsiteX22" fmla="*/ 292894 w 785812"/>
              <a:gd name="connsiteY22" fmla="*/ 552450 h 845344"/>
              <a:gd name="connsiteX23" fmla="*/ 183356 w 785812"/>
              <a:gd name="connsiteY23" fmla="*/ 497681 h 845344"/>
              <a:gd name="connsiteX24" fmla="*/ 95250 w 785812"/>
              <a:gd name="connsiteY24" fmla="*/ 545306 h 845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85812" h="845344">
                <a:moveTo>
                  <a:pt x="95250" y="545306"/>
                </a:moveTo>
                <a:lnTo>
                  <a:pt x="0" y="488156"/>
                </a:lnTo>
                <a:lnTo>
                  <a:pt x="76200" y="431006"/>
                </a:lnTo>
                <a:lnTo>
                  <a:pt x="97631" y="383381"/>
                </a:lnTo>
                <a:lnTo>
                  <a:pt x="59531" y="138113"/>
                </a:lnTo>
                <a:lnTo>
                  <a:pt x="145256" y="19050"/>
                </a:lnTo>
                <a:lnTo>
                  <a:pt x="185737" y="0"/>
                </a:lnTo>
                <a:lnTo>
                  <a:pt x="311944" y="50006"/>
                </a:lnTo>
                <a:lnTo>
                  <a:pt x="311944" y="166688"/>
                </a:lnTo>
                <a:lnTo>
                  <a:pt x="316706" y="183356"/>
                </a:lnTo>
                <a:lnTo>
                  <a:pt x="464344" y="178594"/>
                </a:lnTo>
                <a:lnTo>
                  <a:pt x="600075" y="202406"/>
                </a:lnTo>
                <a:lnTo>
                  <a:pt x="707231" y="238125"/>
                </a:lnTo>
                <a:lnTo>
                  <a:pt x="595312" y="304800"/>
                </a:lnTo>
                <a:lnTo>
                  <a:pt x="611981" y="426244"/>
                </a:lnTo>
                <a:lnTo>
                  <a:pt x="731044" y="652463"/>
                </a:lnTo>
                <a:lnTo>
                  <a:pt x="785812" y="845344"/>
                </a:lnTo>
                <a:lnTo>
                  <a:pt x="711994" y="804863"/>
                </a:lnTo>
                <a:lnTo>
                  <a:pt x="588169" y="845344"/>
                </a:lnTo>
                <a:lnTo>
                  <a:pt x="561975" y="709613"/>
                </a:lnTo>
                <a:lnTo>
                  <a:pt x="485775" y="700088"/>
                </a:lnTo>
                <a:lnTo>
                  <a:pt x="419100" y="621506"/>
                </a:lnTo>
                <a:lnTo>
                  <a:pt x="292894" y="552450"/>
                </a:lnTo>
                <a:lnTo>
                  <a:pt x="183356" y="497681"/>
                </a:lnTo>
                <a:lnTo>
                  <a:pt x="95250" y="545306"/>
                </a:lnTo>
                <a:close/>
              </a:path>
            </a:pathLst>
          </a:custGeom>
          <a:solidFill>
            <a:srgbClr val="FFFF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8" name="Полилиния 27"/>
          <p:cNvSpPr>
            <a:spLocks noChangeAspect="1"/>
          </p:cNvSpPr>
          <p:nvPr/>
        </p:nvSpPr>
        <p:spPr>
          <a:xfrm>
            <a:off x="6907475" y="4454386"/>
            <a:ext cx="639946" cy="738473"/>
          </a:xfrm>
          <a:custGeom>
            <a:avLst/>
            <a:gdLst>
              <a:gd name="connsiteX0" fmla="*/ 388144 w 773907"/>
              <a:gd name="connsiteY0" fmla="*/ 931069 h 931069"/>
              <a:gd name="connsiteX1" fmla="*/ 180975 w 773907"/>
              <a:gd name="connsiteY1" fmla="*/ 816769 h 931069"/>
              <a:gd name="connsiteX2" fmla="*/ 138113 w 773907"/>
              <a:gd name="connsiteY2" fmla="*/ 607219 h 931069"/>
              <a:gd name="connsiteX3" fmla="*/ 19050 w 773907"/>
              <a:gd name="connsiteY3" fmla="*/ 397669 h 931069"/>
              <a:gd name="connsiteX4" fmla="*/ 0 w 773907"/>
              <a:gd name="connsiteY4" fmla="*/ 266700 h 931069"/>
              <a:gd name="connsiteX5" fmla="*/ 109538 w 773907"/>
              <a:gd name="connsiteY5" fmla="*/ 209550 h 931069"/>
              <a:gd name="connsiteX6" fmla="*/ 114300 w 773907"/>
              <a:gd name="connsiteY6" fmla="*/ 119063 h 931069"/>
              <a:gd name="connsiteX7" fmla="*/ 202407 w 773907"/>
              <a:gd name="connsiteY7" fmla="*/ 0 h 931069"/>
              <a:gd name="connsiteX8" fmla="*/ 302419 w 773907"/>
              <a:gd name="connsiteY8" fmla="*/ 40482 h 931069"/>
              <a:gd name="connsiteX9" fmla="*/ 345282 w 773907"/>
              <a:gd name="connsiteY9" fmla="*/ 140494 h 931069"/>
              <a:gd name="connsiteX10" fmla="*/ 352425 w 773907"/>
              <a:gd name="connsiteY10" fmla="*/ 228600 h 931069"/>
              <a:gd name="connsiteX11" fmla="*/ 373857 w 773907"/>
              <a:gd name="connsiteY11" fmla="*/ 276225 h 931069"/>
              <a:gd name="connsiteX12" fmla="*/ 440532 w 773907"/>
              <a:gd name="connsiteY12" fmla="*/ 371475 h 931069"/>
              <a:gd name="connsiteX13" fmla="*/ 578644 w 773907"/>
              <a:gd name="connsiteY13" fmla="*/ 311944 h 931069"/>
              <a:gd name="connsiteX14" fmla="*/ 690563 w 773907"/>
              <a:gd name="connsiteY14" fmla="*/ 390525 h 931069"/>
              <a:gd name="connsiteX15" fmla="*/ 711994 w 773907"/>
              <a:gd name="connsiteY15" fmla="*/ 481013 h 931069"/>
              <a:gd name="connsiteX16" fmla="*/ 673894 w 773907"/>
              <a:gd name="connsiteY16" fmla="*/ 566738 h 931069"/>
              <a:gd name="connsiteX17" fmla="*/ 773907 w 773907"/>
              <a:gd name="connsiteY17" fmla="*/ 650082 h 931069"/>
              <a:gd name="connsiteX18" fmla="*/ 769144 w 773907"/>
              <a:gd name="connsiteY18" fmla="*/ 707232 h 931069"/>
              <a:gd name="connsiteX19" fmla="*/ 578644 w 773907"/>
              <a:gd name="connsiteY19" fmla="*/ 628650 h 931069"/>
              <a:gd name="connsiteX20" fmla="*/ 445294 w 773907"/>
              <a:gd name="connsiteY20" fmla="*/ 492919 h 931069"/>
              <a:gd name="connsiteX21" fmla="*/ 392907 w 773907"/>
              <a:gd name="connsiteY21" fmla="*/ 661988 h 931069"/>
              <a:gd name="connsiteX22" fmla="*/ 388144 w 773907"/>
              <a:gd name="connsiteY22" fmla="*/ 931069 h 931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773907" h="931069">
                <a:moveTo>
                  <a:pt x="388144" y="931069"/>
                </a:moveTo>
                <a:lnTo>
                  <a:pt x="180975" y="816769"/>
                </a:lnTo>
                <a:lnTo>
                  <a:pt x="138113" y="607219"/>
                </a:lnTo>
                <a:lnTo>
                  <a:pt x="19050" y="397669"/>
                </a:lnTo>
                <a:lnTo>
                  <a:pt x="0" y="266700"/>
                </a:lnTo>
                <a:lnTo>
                  <a:pt x="109538" y="209550"/>
                </a:lnTo>
                <a:lnTo>
                  <a:pt x="114300" y="119063"/>
                </a:lnTo>
                <a:lnTo>
                  <a:pt x="202407" y="0"/>
                </a:lnTo>
                <a:lnTo>
                  <a:pt x="302419" y="40482"/>
                </a:lnTo>
                <a:lnTo>
                  <a:pt x="345282" y="140494"/>
                </a:lnTo>
                <a:lnTo>
                  <a:pt x="352425" y="228600"/>
                </a:lnTo>
                <a:lnTo>
                  <a:pt x="373857" y="276225"/>
                </a:lnTo>
                <a:lnTo>
                  <a:pt x="440532" y="371475"/>
                </a:lnTo>
                <a:lnTo>
                  <a:pt x="578644" y="311944"/>
                </a:lnTo>
                <a:lnTo>
                  <a:pt x="690563" y="390525"/>
                </a:lnTo>
                <a:lnTo>
                  <a:pt x="711994" y="481013"/>
                </a:lnTo>
                <a:lnTo>
                  <a:pt x="673894" y="566738"/>
                </a:lnTo>
                <a:lnTo>
                  <a:pt x="773907" y="650082"/>
                </a:lnTo>
                <a:lnTo>
                  <a:pt x="769144" y="707232"/>
                </a:lnTo>
                <a:lnTo>
                  <a:pt x="578644" y="628650"/>
                </a:lnTo>
                <a:lnTo>
                  <a:pt x="445294" y="492919"/>
                </a:lnTo>
                <a:lnTo>
                  <a:pt x="392907" y="661988"/>
                </a:lnTo>
                <a:cubicBezTo>
                  <a:pt x="391319" y="752475"/>
                  <a:pt x="389732" y="842963"/>
                  <a:pt x="388144" y="931069"/>
                </a:cubicBezTo>
                <a:close/>
              </a:path>
            </a:pathLst>
          </a:custGeom>
          <a:solidFill>
            <a:srgbClr val="FFFF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9" name="Полилиния 28"/>
          <p:cNvSpPr>
            <a:spLocks noChangeAspect="1"/>
          </p:cNvSpPr>
          <p:nvPr/>
        </p:nvSpPr>
        <p:spPr>
          <a:xfrm>
            <a:off x="7176926" y="4847159"/>
            <a:ext cx="589423" cy="888521"/>
          </a:xfrm>
          <a:custGeom>
            <a:avLst/>
            <a:gdLst>
              <a:gd name="connsiteX0" fmla="*/ 447675 w 714375"/>
              <a:gd name="connsiteY0" fmla="*/ 209550 h 1121569"/>
              <a:gd name="connsiteX1" fmla="*/ 419100 w 714375"/>
              <a:gd name="connsiteY1" fmla="*/ 361950 h 1121569"/>
              <a:gd name="connsiteX2" fmla="*/ 607218 w 714375"/>
              <a:gd name="connsiteY2" fmla="*/ 731044 h 1121569"/>
              <a:gd name="connsiteX3" fmla="*/ 714375 w 714375"/>
              <a:gd name="connsiteY3" fmla="*/ 831057 h 1121569"/>
              <a:gd name="connsiteX4" fmla="*/ 704850 w 714375"/>
              <a:gd name="connsiteY4" fmla="*/ 938213 h 1121569"/>
              <a:gd name="connsiteX5" fmla="*/ 626268 w 714375"/>
              <a:gd name="connsiteY5" fmla="*/ 1009650 h 1121569"/>
              <a:gd name="connsiteX6" fmla="*/ 611981 w 714375"/>
              <a:gd name="connsiteY6" fmla="*/ 1121569 h 1121569"/>
              <a:gd name="connsiteX7" fmla="*/ 440531 w 714375"/>
              <a:gd name="connsiteY7" fmla="*/ 1031082 h 1121569"/>
              <a:gd name="connsiteX8" fmla="*/ 197643 w 714375"/>
              <a:gd name="connsiteY8" fmla="*/ 1007269 h 1121569"/>
              <a:gd name="connsiteX9" fmla="*/ 221456 w 714375"/>
              <a:gd name="connsiteY9" fmla="*/ 940594 h 1121569"/>
              <a:gd name="connsiteX10" fmla="*/ 0 w 714375"/>
              <a:gd name="connsiteY10" fmla="*/ 878682 h 1121569"/>
              <a:gd name="connsiteX11" fmla="*/ 50006 w 714375"/>
              <a:gd name="connsiteY11" fmla="*/ 740569 h 1121569"/>
              <a:gd name="connsiteX12" fmla="*/ 64293 w 714375"/>
              <a:gd name="connsiteY12" fmla="*/ 428625 h 1121569"/>
              <a:gd name="connsiteX13" fmla="*/ 76200 w 714375"/>
              <a:gd name="connsiteY13" fmla="*/ 147638 h 1121569"/>
              <a:gd name="connsiteX14" fmla="*/ 121443 w 714375"/>
              <a:gd name="connsiteY14" fmla="*/ 0 h 1121569"/>
              <a:gd name="connsiteX15" fmla="*/ 252412 w 714375"/>
              <a:gd name="connsiteY15" fmla="*/ 128588 h 1121569"/>
              <a:gd name="connsiteX16" fmla="*/ 447675 w 714375"/>
              <a:gd name="connsiteY16" fmla="*/ 209550 h 1121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14375" h="1121569">
                <a:moveTo>
                  <a:pt x="447675" y="209550"/>
                </a:moveTo>
                <a:lnTo>
                  <a:pt x="419100" y="361950"/>
                </a:lnTo>
                <a:lnTo>
                  <a:pt x="607218" y="731044"/>
                </a:lnTo>
                <a:lnTo>
                  <a:pt x="714375" y="831057"/>
                </a:lnTo>
                <a:lnTo>
                  <a:pt x="704850" y="938213"/>
                </a:lnTo>
                <a:lnTo>
                  <a:pt x="626268" y="1009650"/>
                </a:lnTo>
                <a:lnTo>
                  <a:pt x="611981" y="1121569"/>
                </a:lnTo>
                <a:lnTo>
                  <a:pt x="440531" y="1031082"/>
                </a:lnTo>
                <a:lnTo>
                  <a:pt x="197643" y="1007269"/>
                </a:lnTo>
                <a:lnTo>
                  <a:pt x="221456" y="940594"/>
                </a:lnTo>
                <a:lnTo>
                  <a:pt x="0" y="878682"/>
                </a:lnTo>
                <a:lnTo>
                  <a:pt x="50006" y="740569"/>
                </a:lnTo>
                <a:lnTo>
                  <a:pt x="64293" y="428625"/>
                </a:lnTo>
                <a:lnTo>
                  <a:pt x="76200" y="147638"/>
                </a:lnTo>
                <a:lnTo>
                  <a:pt x="121443" y="0"/>
                </a:lnTo>
                <a:lnTo>
                  <a:pt x="252412" y="128588"/>
                </a:lnTo>
                <a:lnTo>
                  <a:pt x="447675" y="209550"/>
                </a:lnTo>
                <a:close/>
              </a:path>
            </a:pathLst>
          </a:custGeom>
          <a:solidFill>
            <a:srgbClr val="FFFF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38" name="Полилиния 37"/>
          <p:cNvSpPr>
            <a:spLocks noChangeAspect="1"/>
          </p:cNvSpPr>
          <p:nvPr/>
        </p:nvSpPr>
        <p:spPr>
          <a:xfrm>
            <a:off x="6546166" y="5066347"/>
            <a:ext cx="682813" cy="545763"/>
          </a:xfrm>
          <a:custGeom>
            <a:avLst/>
            <a:gdLst>
              <a:gd name="connsiteX0" fmla="*/ 47625 w 826294"/>
              <a:gd name="connsiteY0" fmla="*/ 330994 h 688182"/>
              <a:gd name="connsiteX1" fmla="*/ 0 w 826294"/>
              <a:gd name="connsiteY1" fmla="*/ 107157 h 688182"/>
              <a:gd name="connsiteX2" fmla="*/ 259557 w 826294"/>
              <a:gd name="connsiteY2" fmla="*/ 123825 h 688182"/>
              <a:gd name="connsiteX3" fmla="*/ 428625 w 826294"/>
              <a:gd name="connsiteY3" fmla="*/ 40482 h 688182"/>
              <a:gd name="connsiteX4" fmla="*/ 559594 w 826294"/>
              <a:gd name="connsiteY4" fmla="*/ 0 h 688182"/>
              <a:gd name="connsiteX5" fmla="*/ 826294 w 826294"/>
              <a:gd name="connsiteY5" fmla="*/ 154782 h 688182"/>
              <a:gd name="connsiteX6" fmla="*/ 812007 w 826294"/>
              <a:gd name="connsiteY6" fmla="*/ 466725 h 688182"/>
              <a:gd name="connsiteX7" fmla="*/ 731044 w 826294"/>
              <a:gd name="connsiteY7" fmla="*/ 678657 h 688182"/>
              <a:gd name="connsiteX8" fmla="*/ 428625 w 826294"/>
              <a:gd name="connsiteY8" fmla="*/ 688182 h 688182"/>
              <a:gd name="connsiteX9" fmla="*/ 411957 w 826294"/>
              <a:gd name="connsiteY9" fmla="*/ 592932 h 688182"/>
              <a:gd name="connsiteX10" fmla="*/ 304800 w 826294"/>
              <a:gd name="connsiteY10" fmla="*/ 569119 h 688182"/>
              <a:gd name="connsiteX11" fmla="*/ 188119 w 826294"/>
              <a:gd name="connsiteY11" fmla="*/ 523875 h 688182"/>
              <a:gd name="connsiteX12" fmla="*/ 47625 w 826294"/>
              <a:gd name="connsiteY12" fmla="*/ 330994 h 688182"/>
              <a:gd name="connsiteX0" fmla="*/ 83342 w 826294"/>
              <a:gd name="connsiteY0" fmla="*/ 316721 h 688182"/>
              <a:gd name="connsiteX1" fmla="*/ 0 w 826294"/>
              <a:gd name="connsiteY1" fmla="*/ 107157 h 688182"/>
              <a:gd name="connsiteX2" fmla="*/ 259557 w 826294"/>
              <a:gd name="connsiteY2" fmla="*/ 123825 h 688182"/>
              <a:gd name="connsiteX3" fmla="*/ 428625 w 826294"/>
              <a:gd name="connsiteY3" fmla="*/ 40482 h 688182"/>
              <a:gd name="connsiteX4" fmla="*/ 559594 w 826294"/>
              <a:gd name="connsiteY4" fmla="*/ 0 h 688182"/>
              <a:gd name="connsiteX5" fmla="*/ 826294 w 826294"/>
              <a:gd name="connsiteY5" fmla="*/ 154782 h 688182"/>
              <a:gd name="connsiteX6" fmla="*/ 812007 w 826294"/>
              <a:gd name="connsiteY6" fmla="*/ 466725 h 688182"/>
              <a:gd name="connsiteX7" fmla="*/ 731044 w 826294"/>
              <a:gd name="connsiteY7" fmla="*/ 678657 h 688182"/>
              <a:gd name="connsiteX8" fmla="*/ 428625 w 826294"/>
              <a:gd name="connsiteY8" fmla="*/ 688182 h 688182"/>
              <a:gd name="connsiteX9" fmla="*/ 411957 w 826294"/>
              <a:gd name="connsiteY9" fmla="*/ 592932 h 688182"/>
              <a:gd name="connsiteX10" fmla="*/ 304800 w 826294"/>
              <a:gd name="connsiteY10" fmla="*/ 569119 h 688182"/>
              <a:gd name="connsiteX11" fmla="*/ 188119 w 826294"/>
              <a:gd name="connsiteY11" fmla="*/ 523875 h 688182"/>
              <a:gd name="connsiteX12" fmla="*/ 83342 w 826294"/>
              <a:gd name="connsiteY12" fmla="*/ 316721 h 688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6294" h="688182">
                <a:moveTo>
                  <a:pt x="83342" y="316721"/>
                </a:moveTo>
                <a:lnTo>
                  <a:pt x="0" y="107157"/>
                </a:lnTo>
                <a:lnTo>
                  <a:pt x="259557" y="123825"/>
                </a:lnTo>
                <a:lnTo>
                  <a:pt x="428625" y="40482"/>
                </a:lnTo>
                <a:lnTo>
                  <a:pt x="559594" y="0"/>
                </a:lnTo>
                <a:lnTo>
                  <a:pt x="826294" y="154782"/>
                </a:lnTo>
                <a:lnTo>
                  <a:pt x="812007" y="466725"/>
                </a:lnTo>
                <a:lnTo>
                  <a:pt x="731044" y="678657"/>
                </a:lnTo>
                <a:lnTo>
                  <a:pt x="428625" y="688182"/>
                </a:lnTo>
                <a:lnTo>
                  <a:pt x="411957" y="592932"/>
                </a:lnTo>
                <a:lnTo>
                  <a:pt x="304800" y="569119"/>
                </a:lnTo>
                <a:lnTo>
                  <a:pt x="188119" y="523875"/>
                </a:lnTo>
                <a:lnTo>
                  <a:pt x="83342" y="316721"/>
                </a:lnTo>
                <a:close/>
              </a:path>
            </a:pathLst>
          </a:custGeom>
          <a:solidFill>
            <a:srgbClr val="FFFF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39" name="Полилиния 38"/>
          <p:cNvSpPr>
            <a:spLocks noChangeAspect="1"/>
          </p:cNvSpPr>
          <p:nvPr/>
        </p:nvSpPr>
        <p:spPr>
          <a:xfrm>
            <a:off x="6901352" y="5540030"/>
            <a:ext cx="691999" cy="548706"/>
          </a:xfrm>
          <a:custGeom>
            <a:avLst/>
            <a:gdLst>
              <a:gd name="connsiteX0" fmla="*/ 0 w 838200"/>
              <a:gd name="connsiteY0" fmla="*/ 90488 h 692944"/>
              <a:gd name="connsiteX1" fmla="*/ 11906 w 838200"/>
              <a:gd name="connsiteY1" fmla="*/ 280988 h 692944"/>
              <a:gd name="connsiteX2" fmla="*/ 230981 w 838200"/>
              <a:gd name="connsiteY2" fmla="*/ 285750 h 692944"/>
              <a:gd name="connsiteX3" fmla="*/ 280987 w 838200"/>
              <a:gd name="connsiteY3" fmla="*/ 447675 h 692944"/>
              <a:gd name="connsiteX4" fmla="*/ 314325 w 838200"/>
              <a:gd name="connsiteY4" fmla="*/ 573881 h 692944"/>
              <a:gd name="connsiteX5" fmla="*/ 369093 w 838200"/>
              <a:gd name="connsiteY5" fmla="*/ 666750 h 692944"/>
              <a:gd name="connsiteX6" fmla="*/ 466725 w 838200"/>
              <a:gd name="connsiteY6" fmla="*/ 692944 h 692944"/>
              <a:gd name="connsiteX7" fmla="*/ 573881 w 838200"/>
              <a:gd name="connsiteY7" fmla="*/ 678656 h 692944"/>
              <a:gd name="connsiteX8" fmla="*/ 719137 w 838200"/>
              <a:gd name="connsiteY8" fmla="*/ 631031 h 692944"/>
              <a:gd name="connsiteX9" fmla="*/ 816768 w 838200"/>
              <a:gd name="connsiteY9" fmla="*/ 511969 h 692944"/>
              <a:gd name="connsiteX10" fmla="*/ 819150 w 838200"/>
              <a:gd name="connsiteY10" fmla="*/ 350044 h 692944"/>
              <a:gd name="connsiteX11" fmla="*/ 838200 w 838200"/>
              <a:gd name="connsiteY11" fmla="*/ 195263 h 692944"/>
              <a:gd name="connsiteX12" fmla="*/ 769143 w 838200"/>
              <a:gd name="connsiteY12" fmla="*/ 154781 h 692944"/>
              <a:gd name="connsiteX13" fmla="*/ 528637 w 838200"/>
              <a:gd name="connsiteY13" fmla="*/ 128588 h 692944"/>
              <a:gd name="connsiteX14" fmla="*/ 552450 w 838200"/>
              <a:gd name="connsiteY14" fmla="*/ 59531 h 692944"/>
              <a:gd name="connsiteX15" fmla="*/ 328612 w 838200"/>
              <a:gd name="connsiteY15" fmla="*/ 0 h 692944"/>
              <a:gd name="connsiteX16" fmla="*/ 302418 w 838200"/>
              <a:gd name="connsiteY16" fmla="*/ 80963 h 692944"/>
              <a:gd name="connsiteX17" fmla="*/ 0 w 838200"/>
              <a:gd name="connsiteY17" fmla="*/ 90488 h 692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8200" h="692944">
                <a:moveTo>
                  <a:pt x="0" y="90488"/>
                </a:moveTo>
                <a:lnTo>
                  <a:pt x="11906" y="280988"/>
                </a:lnTo>
                <a:lnTo>
                  <a:pt x="230981" y="285750"/>
                </a:lnTo>
                <a:lnTo>
                  <a:pt x="280987" y="447675"/>
                </a:lnTo>
                <a:lnTo>
                  <a:pt x="314325" y="573881"/>
                </a:lnTo>
                <a:lnTo>
                  <a:pt x="369093" y="666750"/>
                </a:lnTo>
                <a:lnTo>
                  <a:pt x="466725" y="692944"/>
                </a:lnTo>
                <a:lnTo>
                  <a:pt x="573881" y="678656"/>
                </a:lnTo>
                <a:lnTo>
                  <a:pt x="719137" y="631031"/>
                </a:lnTo>
                <a:lnTo>
                  <a:pt x="816768" y="511969"/>
                </a:lnTo>
                <a:lnTo>
                  <a:pt x="819150" y="350044"/>
                </a:lnTo>
                <a:lnTo>
                  <a:pt x="838200" y="195263"/>
                </a:lnTo>
                <a:lnTo>
                  <a:pt x="769143" y="154781"/>
                </a:lnTo>
                <a:lnTo>
                  <a:pt x="528637" y="128588"/>
                </a:lnTo>
                <a:lnTo>
                  <a:pt x="552450" y="59531"/>
                </a:lnTo>
                <a:lnTo>
                  <a:pt x="328612" y="0"/>
                </a:lnTo>
                <a:lnTo>
                  <a:pt x="302418" y="80963"/>
                </a:lnTo>
                <a:lnTo>
                  <a:pt x="0" y="90488"/>
                </a:lnTo>
                <a:close/>
              </a:path>
            </a:pathLst>
          </a:custGeom>
          <a:solidFill>
            <a:srgbClr val="92D05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4" name="Полилиния 43"/>
          <p:cNvSpPr>
            <a:spLocks noChangeAspect="1"/>
          </p:cNvSpPr>
          <p:nvPr/>
        </p:nvSpPr>
        <p:spPr>
          <a:xfrm>
            <a:off x="7360642" y="5954868"/>
            <a:ext cx="355185" cy="358938"/>
          </a:xfrm>
          <a:custGeom>
            <a:avLst/>
            <a:gdLst>
              <a:gd name="connsiteX0" fmla="*/ 0 w 431006"/>
              <a:gd name="connsiteY0" fmla="*/ 154781 h 452438"/>
              <a:gd name="connsiteX1" fmla="*/ 64294 w 431006"/>
              <a:gd name="connsiteY1" fmla="*/ 254794 h 452438"/>
              <a:gd name="connsiteX2" fmla="*/ 73819 w 431006"/>
              <a:gd name="connsiteY2" fmla="*/ 330994 h 452438"/>
              <a:gd name="connsiteX3" fmla="*/ 57150 w 431006"/>
              <a:gd name="connsiteY3" fmla="*/ 397669 h 452438"/>
              <a:gd name="connsiteX4" fmla="*/ 285750 w 431006"/>
              <a:gd name="connsiteY4" fmla="*/ 438150 h 452438"/>
              <a:gd name="connsiteX5" fmla="*/ 357187 w 431006"/>
              <a:gd name="connsiteY5" fmla="*/ 452438 h 452438"/>
              <a:gd name="connsiteX6" fmla="*/ 409575 w 431006"/>
              <a:gd name="connsiteY6" fmla="*/ 359569 h 452438"/>
              <a:gd name="connsiteX7" fmla="*/ 431006 w 431006"/>
              <a:gd name="connsiteY7" fmla="*/ 190500 h 452438"/>
              <a:gd name="connsiteX8" fmla="*/ 347662 w 431006"/>
              <a:gd name="connsiteY8" fmla="*/ 164306 h 452438"/>
              <a:gd name="connsiteX9" fmla="*/ 330994 w 431006"/>
              <a:gd name="connsiteY9" fmla="*/ 0 h 452438"/>
              <a:gd name="connsiteX10" fmla="*/ 250031 w 431006"/>
              <a:gd name="connsiteY10" fmla="*/ 4763 h 452438"/>
              <a:gd name="connsiteX11" fmla="*/ 169069 w 431006"/>
              <a:gd name="connsiteY11" fmla="*/ 107156 h 452438"/>
              <a:gd name="connsiteX12" fmla="*/ 0 w 431006"/>
              <a:gd name="connsiteY12" fmla="*/ 154781 h 45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1006" h="452438">
                <a:moveTo>
                  <a:pt x="0" y="154781"/>
                </a:moveTo>
                <a:lnTo>
                  <a:pt x="64294" y="254794"/>
                </a:lnTo>
                <a:lnTo>
                  <a:pt x="73819" y="330994"/>
                </a:lnTo>
                <a:lnTo>
                  <a:pt x="57150" y="397669"/>
                </a:lnTo>
                <a:lnTo>
                  <a:pt x="285750" y="438150"/>
                </a:lnTo>
                <a:lnTo>
                  <a:pt x="357187" y="452438"/>
                </a:lnTo>
                <a:lnTo>
                  <a:pt x="409575" y="359569"/>
                </a:lnTo>
                <a:lnTo>
                  <a:pt x="431006" y="190500"/>
                </a:lnTo>
                <a:lnTo>
                  <a:pt x="347662" y="164306"/>
                </a:lnTo>
                <a:lnTo>
                  <a:pt x="330994" y="0"/>
                </a:lnTo>
                <a:lnTo>
                  <a:pt x="250031" y="4763"/>
                </a:lnTo>
                <a:lnTo>
                  <a:pt x="169069" y="107156"/>
                </a:lnTo>
                <a:lnTo>
                  <a:pt x="0" y="154781"/>
                </a:lnTo>
                <a:close/>
              </a:path>
            </a:pathLst>
          </a:cu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5" name="Полилиния 44"/>
          <p:cNvSpPr>
            <a:spLocks noChangeAspect="1"/>
          </p:cNvSpPr>
          <p:nvPr/>
        </p:nvSpPr>
        <p:spPr>
          <a:xfrm>
            <a:off x="6324175" y="4814795"/>
            <a:ext cx="575645" cy="523697"/>
          </a:xfrm>
          <a:custGeom>
            <a:avLst/>
            <a:gdLst>
              <a:gd name="connsiteX0" fmla="*/ 152400 w 697706"/>
              <a:gd name="connsiteY0" fmla="*/ 659606 h 659606"/>
              <a:gd name="connsiteX1" fmla="*/ 0 w 697706"/>
              <a:gd name="connsiteY1" fmla="*/ 559594 h 659606"/>
              <a:gd name="connsiteX2" fmla="*/ 40481 w 697706"/>
              <a:gd name="connsiteY2" fmla="*/ 252413 h 659606"/>
              <a:gd name="connsiteX3" fmla="*/ 85725 w 697706"/>
              <a:gd name="connsiteY3" fmla="*/ 180975 h 659606"/>
              <a:gd name="connsiteX4" fmla="*/ 90488 w 697706"/>
              <a:gd name="connsiteY4" fmla="*/ 121444 h 659606"/>
              <a:gd name="connsiteX5" fmla="*/ 66675 w 697706"/>
              <a:gd name="connsiteY5" fmla="*/ 9525 h 659606"/>
              <a:gd name="connsiteX6" fmla="*/ 119063 w 697706"/>
              <a:gd name="connsiteY6" fmla="*/ 0 h 659606"/>
              <a:gd name="connsiteX7" fmla="*/ 204788 w 697706"/>
              <a:gd name="connsiteY7" fmla="*/ 57150 h 659606"/>
              <a:gd name="connsiteX8" fmla="*/ 297656 w 697706"/>
              <a:gd name="connsiteY8" fmla="*/ 11906 h 659606"/>
              <a:gd name="connsiteX9" fmla="*/ 523875 w 697706"/>
              <a:gd name="connsiteY9" fmla="*/ 130969 h 659606"/>
              <a:gd name="connsiteX10" fmla="*/ 595313 w 697706"/>
              <a:gd name="connsiteY10" fmla="*/ 214313 h 659606"/>
              <a:gd name="connsiteX11" fmla="*/ 678656 w 697706"/>
              <a:gd name="connsiteY11" fmla="*/ 226219 h 659606"/>
              <a:gd name="connsiteX12" fmla="*/ 697706 w 697706"/>
              <a:gd name="connsiteY12" fmla="*/ 357188 h 659606"/>
              <a:gd name="connsiteX13" fmla="*/ 526256 w 697706"/>
              <a:gd name="connsiteY13" fmla="*/ 440531 h 659606"/>
              <a:gd name="connsiteX14" fmla="*/ 273844 w 697706"/>
              <a:gd name="connsiteY14" fmla="*/ 423863 h 659606"/>
              <a:gd name="connsiteX15" fmla="*/ 352425 w 697706"/>
              <a:gd name="connsiteY15" fmla="*/ 628650 h 659606"/>
              <a:gd name="connsiteX16" fmla="*/ 235744 w 697706"/>
              <a:gd name="connsiteY16" fmla="*/ 626269 h 659606"/>
              <a:gd name="connsiteX17" fmla="*/ 152400 w 697706"/>
              <a:gd name="connsiteY17" fmla="*/ 659606 h 65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97706" h="659606">
                <a:moveTo>
                  <a:pt x="152400" y="659606"/>
                </a:moveTo>
                <a:lnTo>
                  <a:pt x="0" y="559594"/>
                </a:lnTo>
                <a:lnTo>
                  <a:pt x="40481" y="252413"/>
                </a:lnTo>
                <a:lnTo>
                  <a:pt x="85725" y="180975"/>
                </a:lnTo>
                <a:lnTo>
                  <a:pt x="90488" y="121444"/>
                </a:lnTo>
                <a:lnTo>
                  <a:pt x="66675" y="9525"/>
                </a:lnTo>
                <a:lnTo>
                  <a:pt x="119063" y="0"/>
                </a:lnTo>
                <a:lnTo>
                  <a:pt x="204788" y="57150"/>
                </a:lnTo>
                <a:lnTo>
                  <a:pt x="297656" y="11906"/>
                </a:lnTo>
                <a:lnTo>
                  <a:pt x="523875" y="130969"/>
                </a:lnTo>
                <a:lnTo>
                  <a:pt x="595313" y="214313"/>
                </a:lnTo>
                <a:lnTo>
                  <a:pt x="678656" y="226219"/>
                </a:lnTo>
                <a:lnTo>
                  <a:pt x="697706" y="357188"/>
                </a:lnTo>
                <a:lnTo>
                  <a:pt x="526256" y="440531"/>
                </a:lnTo>
                <a:lnTo>
                  <a:pt x="273844" y="423863"/>
                </a:lnTo>
                <a:lnTo>
                  <a:pt x="352425" y="628650"/>
                </a:lnTo>
                <a:lnTo>
                  <a:pt x="235744" y="626269"/>
                </a:lnTo>
                <a:lnTo>
                  <a:pt x="152400" y="659606"/>
                </a:ln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6" name="Полилиния 45"/>
          <p:cNvSpPr>
            <a:spLocks noChangeAspect="1"/>
          </p:cNvSpPr>
          <p:nvPr/>
        </p:nvSpPr>
        <p:spPr>
          <a:xfrm>
            <a:off x="5993485" y="4473509"/>
            <a:ext cx="508283" cy="819381"/>
          </a:xfrm>
          <a:custGeom>
            <a:avLst/>
            <a:gdLst>
              <a:gd name="connsiteX0" fmla="*/ 40481 w 614363"/>
              <a:gd name="connsiteY0" fmla="*/ 71437 h 1033462"/>
              <a:gd name="connsiteX1" fmla="*/ 135731 w 614363"/>
              <a:gd name="connsiteY1" fmla="*/ 109537 h 1033462"/>
              <a:gd name="connsiteX2" fmla="*/ 126206 w 614363"/>
              <a:gd name="connsiteY2" fmla="*/ 4762 h 1033462"/>
              <a:gd name="connsiteX3" fmla="*/ 276225 w 614363"/>
              <a:gd name="connsiteY3" fmla="*/ 0 h 1033462"/>
              <a:gd name="connsiteX4" fmla="*/ 500063 w 614363"/>
              <a:gd name="connsiteY4" fmla="*/ 83344 h 1033462"/>
              <a:gd name="connsiteX5" fmla="*/ 573881 w 614363"/>
              <a:gd name="connsiteY5" fmla="*/ 76200 h 1033462"/>
              <a:gd name="connsiteX6" fmla="*/ 614363 w 614363"/>
              <a:gd name="connsiteY6" fmla="*/ 319087 h 1033462"/>
              <a:gd name="connsiteX7" fmla="*/ 592931 w 614363"/>
              <a:gd name="connsiteY7" fmla="*/ 373856 h 1033462"/>
              <a:gd name="connsiteX8" fmla="*/ 519113 w 614363"/>
              <a:gd name="connsiteY8" fmla="*/ 426244 h 1033462"/>
              <a:gd name="connsiteX9" fmla="*/ 469106 w 614363"/>
              <a:gd name="connsiteY9" fmla="*/ 433387 h 1033462"/>
              <a:gd name="connsiteX10" fmla="*/ 490538 w 614363"/>
              <a:gd name="connsiteY10" fmla="*/ 571500 h 1033462"/>
              <a:gd name="connsiteX11" fmla="*/ 490538 w 614363"/>
              <a:gd name="connsiteY11" fmla="*/ 611981 h 1033462"/>
              <a:gd name="connsiteX12" fmla="*/ 438150 w 614363"/>
              <a:gd name="connsiteY12" fmla="*/ 681037 h 1033462"/>
              <a:gd name="connsiteX13" fmla="*/ 369094 w 614363"/>
              <a:gd name="connsiteY13" fmla="*/ 728662 h 1033462"/>
              <a:gd name="connsiteX14" fmla="*/ 321469 w 614363"/>
              <a:gd name="connsiteY14" fmla="*/ 759619 h 1033462"/>
              <a:gd name="connsiteX15" fmla="*/ 292894 w 614363"/>
              <a:gd name="connsiteY15" fmla="*/ 838200 h 1033462"/>
              <a:gd name="connsiteX16" fmla="*/ 300038 w 614363"/>
              <a:gd name="connsiteY16" fmla="*/ 950119 h 1033462"/>
              <a:gd name="connsiteX17" fmla="*/ 269081 w 614363"/>
              <a:gd name="connsiteY17" fmla="*/ 1028700 h 1033462"/>
              <a:gd name="connsiteX18" fmla="*/ 202406 w 614363"/>
              <a:gd name="connsiteY18" fmla="*/ 1033462 h 1033462"/>
              <a:gd name="connsiteX19" fmla="*/ 176213 w 614363"/>
              <a:gd name="connsiteY19" fmla="*/ 907256 h 1033462"/>
              <a:gd name="connsiteX20" fmla="*/ 135731 w 614363"/>
              <a:gd name="connsiteY20" fmla="*/ 897731 h 1033462"/>
              <a:gd name="connsiteX21" fmla="*/ 159544 w 614363"/>
              <a:gd name="connsiteY21" fmla="*/ 650081 h 1033462"/>
              <a:gd name="connsiteX22" fmla="*/ 142875 w 614363"/>
              <a:gd name="connsiteY22" fmla="*/ 407194 h 1033462"/>
              <a:gd name="connsiteX23" fmla="*/ 66675 w 614363"/>
              <a:gd name="connsiteY23" fmla="*/ 316706 h 1033462"/>
              <a:gd name="connsiteX24" fmla="*/ 90488 w 614363"/>
              <a:gd name="connsiteY24" fmla="*/ 197644 h 1033462"/>
              <a:gd name="connsiteX25" fmla="*/ 0 w 614363"/>
              <a:gd name="connsiteY25" fmla="*/ 138112 h 1033462"/>
              <a:gd name="connsiteX26" fmla="*/ 40481 w 614363"/>
              <a:gd name="connsiteY26" fmla="*/ 71437 h 1033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14363" h="1033462">
                <a:moveTo>
                  <a:pt x="40481" y="71437"/>
                </a:moveTo>
                <a:lnTo>
                  <a:pt x="135731" y="109537"/>
                </a:lnTo>
                <a:lnTo>
                  <a:pt x="126206" y="4762"/>
                </a:lnTo>
                <a:lnTo>
                  <a:pt x="276225" y="0"/>
                </a:lnTo>
                <a:lnTo>
                  <a:pt x="500063" y="83344"/>
                </a:lnTo>
                <a:lnTo>
                  <a:pt x="573881" y="76200"/>
                </a:lnTo>
                <a:lnTo>
                  <a:pt x="614363" y="319087"/>
                </a:lnTo>
                <a:lnTo>
                  <a:pt x="592931" y="373856"/>
                </a:lnTo>
                <a:lnTo>
                  <a:pt x="519113" y="426244"/>
                </a:lnTo>
                <a:lnTo>
                  <a:pt x="469106" y="433387"/>
                </a:lnTo>
                <a:lnTo>
                  <a:pt x="490538" y="571500"/>
                </a:lnTo>
                <a:lnTo>
                  <a:pt x="490538" y="611981"/>
                </a:lnTo>
                <a:lnTo>
                  <a:pt x="438150" y="681037"/>
                </a:lnTo>
                <a:lnTo>
                  <a:pt x="369094" y="728662"/>
                </a:lnTo>
                <a:lnTo>
                  <a:pt x="321469" y="759619"/>
                </a:lnTo>
                <a:lnTo>
                  <a:pt x="292894" y="838200"/>
                </a:lnTo>
                <a:lnTo>
                  <a:pt x="300038" y="950119"/>
                </a:lnTo>
                <a:lnTo>
                  <a:pt x="269081" y="1028700"/>
                </a:lnTo>
                <a:lnTo>
                  <a:pt x="202406" y="1033462"/>
                </a:lnTo>
                <a:lnTo>
                  <a:pt x="176213" y="907256"/>
                </a:lnTo>
                <a:lnTo>
                  <a:pt x="135731" y="897731"/>
                </a:lnTo>
                <a:lnTo>
                  <a:pt x="159544" y="650081"/>
                </a:lnTo>
                <a:lnTo>
                  <a:pt x="142875" y="407194"/>
                </a:lnTo>
                <a:lnTo>
                  <a:pt x="66675" y="316706"/>
                </a:lnTo>
                <a:lnTo>
                  <a:pt x="90488" y="197644"/>
                </a:lnTo>
                <a:lnTo>
                  <a:pt x="0" y="138112"/>
                </a:lnTo>
                <a:lnTo>
                  <a:pt x="40481" y="71437"/>
                </a:ln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7" name="Полилиния 46"/>
          <p:cNvSpPr>
            <a:spLocks noChangeAspect="1"/>
          </p:cNvSpPr>
          <p:nvPr/>
        </p:nvSpPr>
        <p:spPr>
          <a:xfrm>
            <a:off x="5762309" y="4695640"/>
            <a:ext cx="368964" cy="500161"/>
          </a:xfrm>
          <a:custGeom>
            <a:avLst/>
            <a:gdLst>
              <a:gd name="connsiteX0" fmla="*/ 280987 w 447675"/>
              <a:gd name="connsiteY0" fmla="*/ 631032 h 631032"/>
              <a:gd name="connsiteX1" fmla="*/ 171450 w 447675"/>
              <a:gd name="connsiteY1" fmla="*/ 514350 h 631032"/>
              <a:gd name="connsiteX2" fmla="*/ 35718 w 447675"/>
              <a:gd name="connsiteY2" fmla="*/ 404813 h 631032"/>
              <a:gd name="connsiteX3" fmla="*/ 0 w 447675"/>
              <a:gd name="connsiteY3" fmla="*/ 228600 h 631032"/>
              <a:gd name="connsiteX4" fmla="*/ 133350 w 447675"/>
              <a:gd name="connsiteY4" fmla="*/ 0 h 631032"/>
              <a:gd name="connsiteX5" fmla="*/ 259556 w 447675"/>
              <a:gd name="connsiteY5" fmla="*/ 9525 h 631032"/>
              <a:gd name="connsiteX6" fmla="*/ 347662 w 447675"/>
              <a:gd name="connsiteY6" fmla="*/ 66675 h 631032"/>
              <a:gd name="connsiteX7" fmla="*/ 340518 w 447675"/>
              <a:gd name="connsiteY7" fmla="*/ 30957 h 631032"/>
              <a:gd name="connsiteX8" fmla="*/ 423862 w 447675"/>
              <a:gd name="connsiteY8" fmla="*/ 119063 h 631032"/>
              <a:gd name="connsiteX9" fmla="*/ 447675 w 447675"/>
              <a:gd name="connsiteY9" fmla="*/ 359569 h 631032"/>
              <a:gd name="connsiteX10" fmla="*/ 419100 w 447675"/>
              <a:gd name="connsiteY10" fmla="*/ 602457 h 631032"/>
              <a:gd name="connsiteX11" fmla="*/ 419100 w 447675"/>
              <a:gd name="connsiteY11" fmla="*/ 602457 h 631032"/>
              <a:gd name="connsiteX12" fmla="*/ 335756 w 447675"/>
              <a:gd name="connsiteY12" fmla="*/ 607219 h 631032"/>
              <a:gd name="connsiteX13" fmla="*/ 280987 w 447675"/>
              <a:gd name="connsiteY13" fmla="*/ 631032 h 631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47675" h="631032">
                <a:moveTo>
                  <a:pt x="280987" y="631032"/>
                </a:moveTo>
                <a:lnTo>
                  <a:pt x="171450" y="514350"/>
                </a:lnTo>
                <a:lnTo>
                  <a:pt x="35718" y="404813"/>
                </a:lnTo>
                <a:lnTo>
                  <a:pt x="0" y="228600"/>
                </a:lnTo>
                <a:lnTo>
                  <a:pt x="133350" y="0"/>
                </a:lnTo>
                <a:lnTo>
                  <a:pt x="259556" y="9525"/>
                </a:lnTo>
                <a:lnTo>
                  <a:pt x="347662" y="66675"/>
                </a:lnTo>
                <a:lnTo>
                  <a:pt x="340518" y="30957"/>
                </a:lnTo>
                <a:lnTo>
                  <a:pt x="423862" y="119063"/>
                </a:lnTo>
                <a:lnTo>
                  <a:pt x="447675" y="359569"/>
                </a:lnTo>
                <a:lnTo>
                  <a:pt x="419100" y="602457"/>
                </a:lnTo>
                <a:lnTo>
                  <a:pt x="419100" y="602457"/>
                </a:lnTo>
                <a:lnTo>
                  <a:pt x="335756" y="607219"/>
                </a:lnTo>
                <a:lnTo>
                  <a:pt x="280987" y="631032"/>
                </a:lnTo>
                <a:close/>
              </a:path>
            </a:pathLst>
          </a:cu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8" name="Полилиния 47"/>
          <p:cNvSpPr>
            <a:spLocks noChangeAspect="1"/>
          </p:cNvSpPr>
          <p:nvPr/>
        </p:nvSpPr>
        <p:spPr>
          <a:xfrm>
            <a:off x="5312204" y="4880994"/>
            <a:ext cx="678220" cy="519284"/>
          </a:xfrm>
          <a:custGeom>
            <a:avLst/>
            <a:gdLst>
              <a:gd name="connsiteX0" fmla="*/ 200025 w 826294"/>
              <a:gd name="connsiteY0" fmla="*/ 595312 h 654844"/>
              <a:gd name="connsiteX1" fmla="*/ 145256 w 826294"/>
              <a:gd name="connsiteY1" fmla="*/ 495300 h 654844"/>
              <a:gd name="connsiteX2" fmla="*/ 0 w 826294"/>
              <a:gd name="connsiteY2" fmla="*/ 411956 h 654844"/>
              <a:gd name="connsiteX3" fmla="*/ 0 w 826294"/>
              <a:gd name="connsiteY3" fmla="*/ 435769 h 654844"/>
              <a:gd name="connsiteX4" fmla="*/ 9525 w 826294"/>
              <a:gd name="connsiteY4" fmla="*/ 278606 h 654844"/>
              <a:gd name="connsiteX5" fmla="*/ 47625 w 826294"/>
              <a:gd name="connsiteY5" fmla="*/ 66675 h 654844"/>
              <a:gd name="connsiteX6" fmla="*/ 326231 w 826294"/>
              <a:gd name="connsiteY6" fmla="*/ 11906 h 654844"/>
              <a:gd name="connsiteX7" fmla="*/ 547687 w 826294"/>
              <a:gd name="connsiteY7" fmla="*/ 0 h 654844"/>
              <a:gd name="connsiteX8" fmla="*/ 585787 w 826294"/>
              <a:gd name="connsiteY8" fmla="*/ 171450 h 654844"/>
              <a:gd name="connsiteX9" fmla="*/ 726281 w 826294"/>
              <a:gd name="connsiteY9" fmla="*/ 278606 h 654844"/>
              <a:gd name="connsiteX10" fmla="*/ 826294 w 826294"/>
              <a:gd name="connsiteY10" fmla="*/ 400050 h 654844"/>
              <a:gd name="connsiteX11" fmla="*/ 778669 w 826294"/>
              <a:gd name="connsiteY11" fmla="*/ 419100 h 654844"/>
              <a:gd name="connsiteX12" fmla="*/ 652462 w 826294"/>
              <a:gd name="connsiteY12" fmla="*/ 402431 h 654844"/>
              <a:gd name="connsiteX13" fmla="*/ 597694 w 826294"/>
              <a:gd name="connsiteY13" fmla="*/ 416719 h 654844"/>
              <a:gd name="connsiteX14" fmla="*/ 550069 w 826294"/>
              <a:gd name="connsiteY14" fmla="*/ 557212 h 654844"/>
              <a:gd name="connsiteX15" fmla="*/ 504825 w 826294"/>
              <a:gd name="connsiteY15" fmla="*/ 633412 h 654844"/>
              <a:gd name="connsiteX16" fmla="*/ 378619 w 826294"/>
              <a:gd name="connsiteY16" fmla="*/ 654844 h 654844"/>
              <a:gd name="connsiteX17" fmla="*/ 242887 w 826294"/>
              <a:gd name="connsiteY17" fmla="*/ 542925 h 654844"/>
              <a:gd name="connsiteX18" fmla="*/ 200025 w 826294"/>
              <a:gd name="connsiteY18" fmla="*/ 595312 h 654844"/>
              <a:gd name="connsiteX0" fmla="*/ 200025 w 826294"/>
              <a:gd name="connsiteY0" fmla="*/ 595312 h 654844"/>
              <a:gd name="connsiteX1" fmla="*/ 145256 w 826294"/>
              <a:gd name="connsiteY1" fmla="*/ 495300 h 654844"/>
              <a:gd name="connsiteX2" fmla="*/ 0 w 826294"/>
              <a:gd name="connsiteY2" fmla="*/ 411956 h 654844"/>
              <a:gd name="connsiteX3" fmla="*/ 11893 w 826294"/>
              <a:gd name="connsiteY3" fmla="*/ 407207 h 654844"/>
              <a:gd name="connsiteX4" fmla="*/ 9525 w 826294"/>
              <a:gd name="connsiteY4" fmla="*/ 278606 h 654844"/>
              <a:gd name="connsiteX5" fmla="*/ 47625 w 826294"/>
              <a:gd name="connsiteY5" fmla="*/ 66675 h 654844"/>
              <a:gd name="connsiteX6" fmla="*/ 326231 w 826294"/>
              <a:gd name="connsiteY6" fmla="*/ 11906 h 654844"/>
              <a:gd name="connsiteX7" fmla="*/ 547687 w 826294"/>
              <a:gd name="connsiteY7" fmla="*/ 0 h 654844"/>
              <a:gd name="connsiteX8" fmla="*/ 585787 w 826294"/>
              <a:gd name="connsiteY8" fmla="*/ 171450 h 654844"/>
              <a:gd name="connsiteX9" fmla="*/ 726281 w 826294"/>
              <a:gd name="connsiteY9" fmla="*/ 278606 h 654844"/>
              <a:gd name="connsiteX10" fmla="*/ 826294 w 826294"/>
              <a:gd name="connsiteY10" fmla="*/ 400050 h 654844"/>
              <a:gd name="connsiteX11" fmla="*/ 778669 w 826294"/>
              <a:gd name="connsiteY11" fmla="*/ 419100 h 654844"/>
              <a:gd name="connsiteX12" fmla="*/ 652462 w 826294"/>
              <a:gd name="connsiteY12" fmla="*/ 402431 h 654844"/>
              <a:gd name="connsiteX13" fmla="*/ 597694 w 826294"/>
              <a:gd name="connsiteY13" fmla="*/ 416719 h 654844"/>
              <a:gd name="connsiteX14" fmla="*/ 550069 w 826294"/>
              <a:gd name="connsiteY14" fmla="*/ 557212 h 654844"/>
              <a:gd name="connsiteX15" fmla="*/ 504825 w 826294"/>
              <a:gd name="connsiteY15" fmla="*/ 633412 h 654844"/>
              <a:gd name="connsiteX16" fmla="*/ 378619 w 826294"/>
              <a:gd name="connsiteY16" fmla="*/ 654844 h 654844"/>
              <a:gd name="connsiteX17" fmla="*/ 242887 w 826294"/>
              <a:gd name="connsiteY17" fmla="*/ 542925 h 654844"/>
              <a:gd name="connsiteX18" fmla="*/ 200025 w 826294"/>
              <a:gd name="connsiteY18" fmla="*/ 595312 h 654844"/>
              <a:gd name="connsiteX0" fmla="*/ 200025 w 826294"/>
              <a:gd name="connsiteY0" fmla="*/ 595312 h 654844"/>
              <a:gd name="connsiteX1" fmla="*/ 145256 w 826294"/>
              <a:gd name="connsiteY1" fmla="*/ 495300 h 654844"/>
              <a:gd name="connsiteX2" fmla="*/ 0 w 826294"/>
              <a:gd name="connsiteY2" fmla="*/ 411956 h 654844"/>
              <a:gd name="connsiteX3" fmla="*/ 11893 w 826294"/>
              <a:gd name="connsiteY3" fmla="*/ 407207 h 654844"/>
              <a:gd name="connsiteX4" fmla="*/ 9525 w 826294"/>
              <a:gd name="connsiteY4" fmla="*/ 278606 h 654844"/>
              <a:gd name="connsiteX5" fmla="*/ 47625 w 826294"/>
              <a:gd name="connsiteY5" fmla="*/ 66675 h 654844"/>
              <a:gd name="connsiteX6" fmla="*/ 326231 w 826294"/>
              <a:gd name="connsiteY6" fmla="*/ 11906 h 654844"/>
              <a:gd name="connsiteX7" fmla="*/ 547687 w 826294"/>
              <a:gd name="connsiteY7" fmla="*/ 0 h 654844"/>
              <a:gd name="connsiteX8" fmla="*/ 585787 w 826294"/>
              <a:gd name="connsiteY8" fmla="*/ 171450 h 654844"/>
              <a:gd name="connsiteX9" fmla="*/ 726281 w 826294"/>
              <a:gd name="connsiteY9" fmla="*/ 278606 h 654844"/>
              <a:gd name="connsiteX10" fmla="*/ 826294 w 826294"/>
              <a:gd name="connsiteY10" fmla="*/ 400050 h 654844"/>
              <a:gd name="connsiteX11" fmla="*/ 778669 w 826294"/>
              <a:gd name="connsiteY11" fmla="*/ 419100 h 654844"/>
              <a:gd name="connsiteX12" fmla="*/ 652462 w 826294"/>
              <a:gd name="connsiteY12" fmla="*/ 402431 h 654844"/>
              <a:gd name="connsiteX13" fmla="*/ 597694 w 826294"/>
              <a:gd name="connsiteY13" fmla="*/ 416719 h 654844"/>
              <a:gd name="connsiteX14" fmla="*/ 550069 w 826294"/>
              <a:gd name="connsiteY14" fmla="*/ 557212 h 654844"/>
              <a:gd name="connsiteX15" fmla="*/ 504825 w 826294"/>
              <a:gd name="connsiteY15" fmla="*/ 633412 h 654844"/>
              <a:gd name="connsiteX16" fmla="*/ 378619 w 826294"/>
              <a:gd name="connsiteY16" fmla="*/ 654844 h 654844"/>
              <a:gd name="connsiteX17" fmla="*/ 242887 w 826294"/>
              <a:gd name="connsiteY17" fmla="*/ 542925 h 654844"/>
              <a:gd name="connsiteX18" fmla="*/ 200025 w 826294"/>
              <a:gd name="connsiteY18" fmla="*/ 595312 h 654844"/>
              <a:gd name="connsiteX0" fmla="*/ 196052 w 822321"/>
              <a:gd name="connsiteY0" fmla="*/ 595312 h 654844"/>
              <a:gd name="connsiteX1" fmla="*/ 141283 w 822321"/>
              <a:gd name="connsiteY1" fmla="*/ 495300 h 654844"/>
              <a:gd name="connsiteX2" fmla="*/ 7920 w 822321"/>
              <a:gd name="connsiteY2" fmla="*/ 407207 h 654844"/>
              <a:gd name="connsiteX3" fmla="*/ 7920 w 822321"/>
              <a:gd name="connsiteY3" fmla="*/ 407207 h 654844"/>
              <a:gd name="connsiteX4" fmla="*/ 5552 w 822321"/>
              <a:gd name="connsiteY4" fmla="*/ 278606 h 654844"/>
              <a:gd name="connsiteX5" fmla="*/ 43652 w 822321"/>
              <a:gd name="connsiteY5" fmla="*/ 66675 h 654844"/>
              <a:gd name="connsiteX6" fmla="*/ 322258 w 822321"/>
              <a:gd name="connsiteY6" fmla="*/ 11906 h 654844"/>
              <a:gd name="connsiteX7" fmla="*/ 543714 w 822321"/>
              <a:gd name="connsiteY7" fmla="*/ 0 h 654844"/>
              <a:gd name="connsiteX8" fmla="*/ 581814 w 822321"/>
              <a:gd name="connsiteY8" fmla="*/ 171450 h 654844"/>
              <a:gd name="connsiteX9" fmla="*/ 722308 w 822321"/>
              <a:gd name="connsiteY9" fmla="*/ 278606 h 654844"/>
              <a:gd name="connsiteX10" fmla="*/ 822321 w 822321"/>
              <a:gd name="connsiteY10" fmla="*/ 400050 h 654844"/>
              <a:gd name="connsiteX11" fmla="*/ 774696 w 822321"/>
              <a:gd name="connsiteY11" fmla="*/ 419100 h 654844"/>
              <a:gd name="connsiteX12" fmla="*/ 648489 w 822321"/>
              <a:gd name="connsiteY12" fmla="*/ 402431 h 654844"/>
              <a:gd name="connsiteX13" fmla="*/ 593721 w 822321"/>
              <a:gd name="connsiteY13" fmla="*/ 416719 h 654844"/>
              <a:gd name="connsiteX14" fmla="*/ 546096 w 822321"/>
              <a:gd name="connsiteY14" fmla="*/ 557212 h 654844"/>
              <a:gd name="connsiteX15" fmla="*/ 500852 w 822321"/>
              <a:gd name="connsiteY15" fmla="*/ 633412 h 654844"/>
              <a:gd name="connsiteX16" fmla="*/ 374646 w 822321"/>
              <a:gd name="connsiteY16" fmla="*/ 654844 h 654844"/>
              <a:gd name="connsiteX17" fmla="*/ 238914 w 822321"/>
              <a:gd name="connsiteY17" fmla="*/ 542925 h 654844"/>
              <a:gd name="connsiteX18" fmla="*/ 196052 w 822321"/>
              <a:gd name="connsiteY18" fmla="*/ 595312 h 654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22321" h="654844">
                <a:moveTo>
                  <a:pt x="196052" y="595312"/>
                </a:moveTo>
                <a:lnTo>
                  <a:pt x="141283" y="495300"/>
                </a:lnTo>
                <a:lnTo>
                  <a:pt x="7920" y="407207"/>
                </a:lnTo>
                <a:lnTo>
                  <a:pt x="7920" y="407207"/>
                </a:lnTo>
                <a:cubicBezTo>
                  <a:pt x="0" y="371471"/>
                  <a:pt x="6341" y="321473"/>
                  <a:pt x="5552" y="278606"/>
                </a:cubicBezTo>
                <a:lnTo>
                  <a:pt x="43652" y="66675"/>
                </a:lnTo>
                <a:lnTo>
                  <a:pt x="322258" y="11906"/>
                </a:lnTo>
                <a:lnTo>
                  <a:pt x="543714" y="0"/>
                </a:lnTo>
                <a:lnTo>
                  <a:pt x="581814" y="171450"/>
                </a:lnTo>
                <a:lnTo>
                  <a:pt x="722308" y="278606"/>
                </a:lnTo>
                <a:lnTo>
                  <a:pt x="822321" y="400050"/>
                </a:lnTo>
                <a:lnTo>
                  <a:pt x="774696" y="419100"/>
                </a:lnTo>
                <a:lnTo>
                  <a:pt x="648489" y="402431"/>
                </a:lnTo>
                <a:lnTo>
                  <a:pt x="593721" y="416719"/>
                </a:lnTo>
                <a:lnTo>
                  <a:pt x="546096" y="557212"/>
                </a:lnTo>
                <a:lnTo>
                  <a:pt x="500852" y="633412"/>
                </a:lnTo>
                <a:lnTo>
                  <a:pt x="374646" y="654844"/>
                </a:lnTo>
                <a:lnTo>
                  <a:pt x="238914" y="542925"/>
                </a:lnTo>
                <a:lnTo>
                  <a:pt x="196052" y="595312"/>
                </a:lnTo>
                <a:close/>
              </a:path>
            </a:pathLst>
          </a:custGeom>
          <a:solidFill>
            <a:srgbClr val="FF0000"/>
          </a:solidFill>
          <a:ln w="38100">
            <a:solidFill>
              <a:schemeClr val="tx2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49" name="Полилиния 48"/>
          <p:cNvSpPr>
            <a:spLocks noChangeAspect="1"/>
          </p:cNvSpPr>
          <p:nvPr/>
        </p:nvSpPr>
        <p:spPr>
          <a:xfrm>
            <a:off x="4877408" y="5134016"/>
            <a:ext cx="600140" cy="461913"/>
          </a:xfrm>
          <a:custGeom>
            <a:avLst/>
            <a:gdLst>
              <a:gd name="connsiteX0" fmla="*/ 66675 w 726281"/>
              <a:gd name="connsiteY0" fmla="*/ 0 h 583407"/>
              <a:gd name="connsiteX1" fmla="*/ 109538 w 726281"/>
              <a:gd name="connsiteY1" fmla="*/ 2382 h 583407"/>
              <a:gd name="connsiteX2" fmla="*/ 321469 w 726281"/>
              <a:gd name="connsiteY2" fmla="*/ 121444 h 583407"/>
              <a:gd name="connsiteX3" fmla="*/ 402431 w 726281"/>
              <a:gd name="connsiteY3" fmla="*/ 33338 h 583407"/>
              <a:gd name="connsiteX4" fmla="*/ 526256 w 726281"/>
              <a:gd name="connsiteY4" fmla="*/ 16669 h 583407"/>
              <a:gd name="connsiteX5" fmla="*/ 535781 w 726281"/>
              <a:gd name="connsiteY5" fmla="*/ 102394 h 583407"/>
              <a:gd name="connsiteX6" fmla="*/ 673894 w 726281"/>
              <a:gd name="connsiteY6" fmla="*/ 176213 h 583407"/>
              <a:gd name="connsiteX7" fmla="*/ 726281 w 726281"/>
              <a:gd name="connsiteY7" fmla="*/ 271463 h 583407"/>
              <a:gd name="connsiteX8" fmla="*/ 631031 w 726281"/>
              <a:gd name="connsiteY8" fmla="*/ 416719 h 583407"/>
              <a:gd name="connsiteX9" fmla="*/ 421481 w 726281"/>
              <a:gd name="connsiteY9" fmla="*/ 540544 h 583407"/>
              <a:gd name="connsiteX10" fmla="*/ 288131 w 726281"/>
              <a:gd name="connsiteY10" fmla="*/ 583407 h 583407"/>
              <a:gd name="connsiteX11" fmla="*/ 257175 w 726281"/>
              <a:gd name="connsiteY11" fmla="*/ 452438 h 583407"/>
              <a:gd name="connsiteX12" fmla="*/ 197644 w 726281"/>
              <a:gd name="connsiteY12" fmla="*/ 373857 h 583407"/>
              <a:gd name="connsiteX13" fmla="*/ 59531 w 726281"/>
              <a:gd name="connsiteY13" fmla="*/ 395288 h 583407"/>
              <a:gd name="connsiteX14" fmla="*/ 0 w 726281"/>
              <a:gd name="connsiteY14" fmla="*/ 350044 h 583407"/>
              <a:gd name="connsiteX15" fmla="*/ 19050 w 726281"/>
              <a:gd name="connsiteY15" fmla="*/ 173832 h 583407"/>
              <a:gd name="connsiteX16" fmla="*/ 66675 w 726281"/>
              <a:gd name="connsiteY16" fmla="*/ 0 h 583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26281" h="583407">
                <a:moveTo>
                  <a:pt x="66675" y="0"/>
                </a:moveTo>
                <a:lnTo>
                  <a:pt x="109538" y="2382"/>
                </a:lnTo>
                <a:lnTo>
                  <a:pt x="321469" y="121444"/>
                </a:lnTo>
                <a:lnTo>
                  <a:pt x="402431" y="33338"/>
                </a:lnTo>
                <a:lnTo>
                  <a:pt x="526256" y="16669"/>
                </a:lnTo>
                <a:lnTo>
                  <a:pt x="535781" y="102394"/>
                </a:lnTo>
                <a:lnTo>
                  <a:pt x="673894" y="176213"/>
                </a:lnTo>
                <a:lnTo>
                  <a:pt x="726281" y="271463"/>
                </a:lnTo>
                <a:lnTo>
                  <a:pt x="631031" y="416719"/>
                </a:lnTo>
                <a:lnTo>
                  <a:pt x="421481" y="540544"/>
                </a:lnTo>
                <a:lnTo>
                  <a:pt x="288131" y="583407"/>
                </a:lnTo>
                <a:lnTo>
                  <a:pt x="257175" y="452438"/>
                </a:lnTo>
                <a:lnTo>
                  <a:pt x="197644" y="373857"/>
                </a:lnTo>
                <a:lnTo>
                  <a:pt x="59531" y="395288"/>
                </a:lnTo>
                <a:lnTo>
                  <a:pt x="0" y="350044"/>
                </a:lnTo>
                <a:lnTo>
                  <a:pt x="19050" y="173832"/>
                </a:lnTo>
                <a:lnTo>
                  <a:pt x="66675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0" name="Полилиния 49"/>
          <p:cNvSpPr>
            <a:spLocks noChangeAspect="1"/>
          </p:cNvSpPr>
          <p:nvPr/>
        </p:nvSpPr>
        <p:spPr>
          <a:xfrm>
            <a:off x="4862098" y="4748598"/>
            <a:ext cx="489911" cy="479566"/>
          </a:xfrm>
          <a:custGeom>
            <a:avLst/>
            <a:gdLst>
              <a:gd name="connsiteX0" fmla="*/ 459581 w 592931"/>
              <a:gd name="connsiteY0" fmla="*/ 0 h 604838"/>
              <a:gd name="connsiteX1" fmla="*/ 469106 w 592931"/>
              <a:gd name="connsiteY1" fmla="*/ 71438 h 604838"/>
              <a:gd name="connsiteX2" fmla="*/ 526256 w 592931"/>
              <a:gd name="connsiteY2" fmla="*/ 71438 h 604838"/>
              <a:gd name="connsiteX3" fmla="*/ 592931 w 592931"/>
              <a:gd name="connsiteY3" fmla="*/ 233363 h 604838"/>
              <a:gd name="connsiteX4" fmla="*/ 557213 w 592931"/>
              <a:gd name="connsiteY4" fmla="*/ 409575 h 604838"/>
              <a:gd name="connsiteX5" fmla="*/ 547688 w 592931"/>
              <a:gd name="connsiteY5" fmla="*/ 497682 h 604838"/>
              <a:gd name="connsiteX6" fmla="*/ 419100 w 592931"/>
              <a:gd name="connsiteY6" fmla="*/ 516732 h 604838"/>
              <a:gd name="connsiteX7" fmla="*/ 347663 w 592931"/>
              <a:gd name="connsiteY7" fmla="*/ 604838 h 604838"/>
              <a:gd name="connsiteX8" fmla="*/ 116681 w 592931"/>
              <a:gd name="connsiteY8" fmla="*/ 485775 h 604838"/>
              <a:gd name="connsiteX9" fmla="*/ 83344 w 592931"/>
              <a:gd name="connsiteY9" fmla="*/ 490538 h 604838"/>
              <a:gd name="connsiteX10" fmla="*/ 0 w 592931"/>
              <a:gd name="connsiteY10" fmla="*/ 333375 h 604838"/>
              <a:gd name="connsiteX11" fmla="*/ 47625 w 592931"/>
              <a:gd name="connsiteY11" fmla="*/ 207169 h 604838"/>
              <a:gd name="connsiteX12" fmla="*/ 76200 w 592931"/>
              <a:gd name="connsiteY12" fmla="*/ 69057 h 604838"/>
              <a:gd name="connsiteX13" fmla="*/ 123825 w 592931"/>
              <a:gd name="connsiteY13" fmla="*/ 83344 h 604838"/>
              <a:gd name="connsiteX14" fmla="*/ 240506 w 592931"/>
              <a:gd name="connsiteY14" fmla="*/ 142875 h 604838"/>
              <a:gd name="connsiteX15" fmla="*/ 328613 w 592931"/>
              <a:gd name="connsiteY15" fmla="*/ 57150 h 604838"/>
              <a:gd name="connsiteX16" fmla="*/ 459581 w 592931"/>
              <a:gd name="connsiteY16" fmla="*/ 0 h 60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92931" h="604838">
                <a:moveTo>
                  <a:pt x="459581" y="0"/>
                </a:moveTo>
                <a:lnTo>
                  <a:pt x="469106" y="71438"/>
                </a:lnTo>
                <a:lnTo>
                  <a:pt x="526256" y="71438"/>
                </a:lnTo>
                <a:lnTo>
                  <a:pt x="592931" y="233363"/>
                </a:lnTo>
                <a:lnTo>
                  <a:pt x="557213" y="409575"/>
                </a:lnTo>
                <a:lnTo>
                  <a:pt x="547688" y="497682"/>
                </a:lnTo>
                <a:lnTo>
                  <a:pt x="419100" y="516732"/>
                </a:lnTo>
                <a:lnTo>
                  <a:pt x="347663" y="604838"/>
                </a:lnTo>
                <a:lnTo>
                  <a:pt x="116681" y="485775"/>
                </a:lnTo>
                <a:lnTo>
                  <a:pt x="83344" y="490538"/>
                </a:lnTo>
                <a:lnTo>
                  <a:pt x="0" y="333375"/>
                </a:lnTo>
                <a:lnTo>
                  <a:pt x="47625" y="207169"/>
                </a:lnTo>
                <a:lnTo>
                  <a:pt x="76200" y="69057"/>
                </a:lnTo>
                <a:lnTo>
                  <a:pt x="123825" y="83344"/>
                </a:lnTo>
                <a:lnTo>
                  <a:pt x="240506" y="142875"/>
                </a:lnTo>
                <a:lnTo>
                  <a:pt x="328613" y="57150"/>
                </a:lnTo>
                <a:lnTo>
                  <a:pt x="459581" y="0"/>
                </a:lnTo>
                <a:close/>
              </a:path>
            </a:pathLst>
          </a:cu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1" name="Полилиния 50"/>
          <p:cNvSpPr>
            <a:spLocks noChangeAspect="1"/>
          </p:cNvSpPr>
          <p:nvPr/>
        </p:nvSpPr>
        <p:spPr>
          <a:xfrm>
            <a:off x="5298425" y="4435262"/>
            <a:ext cx="569521" cy="498690"/>
          </a:xfrm>
          <a:custGeom>
            <a:avLst/>
            <a:gdLst>
              <a:gd name="connsiteX0" fmla="*/ 238125 w 690562"/>
              <a:gd name="connsiteY0" fmla="*/ 0 h 628650"/>
              <a:gd name="connsiteX1" fmla="*/ 238125 w 690562"/>
              <a:gd name="connsiteY1" fmla="*/ 0 h 628650"/>
              <a:gd name="connsiteX2" fmla="*/ 381000 w 690562"/>
              <a:gd name="connsiteY2" fmla="*/ 76200 h 628650"/>
              <a:gd name="connsiteX3" fmla="*/ 438150 w 690562"/>
              <a:gd name="connsiteY3" fmla="*/ 245269 h 628650"/>
              <a:gd name="connsiteX4" fmla="*/ 640556 w 690562"/>
              <a:gd name="connsiteY4" fmla="*/ 333375 h 628650"/>
              <a:gd name="connsiteX5" fmla="*/ 690562 w 690562"/>
              <a:gd name="connsiteY5" fmla="*/ 335756 h 628650"/>
              <a:gd name="connsiteX6" fmla="*/ 559593 w 690562"/>
              <a:gd name="connsiteY6" fmla="*/ 559594 h 628650"/>
              <a:gd name="connsiteX7" fmla="*/ 345281 w 690562"/>
              <a:gd name="connsiteY7" fmla="*/ 569119 h 628650"/>
              <a:gd name="connsiteX8" fmla="*/ 59531 w 690562"/>
              <a:gd name="connsiteY8" fmla="*/ 628650 h 628650"/>
              <a:gd name="connsiteX9" fmla="*/ 0 w 690562"/>
              <a:gd name="connsiteY9" fmla="*/ 464344 h 628650"/>
              <a:gd name="connsiteX10" fmla="*/ 69056 w 690562"/>
              <a:gd name="connsiteY10" fmla="*/ 464344 h 628650"/>
              <a:gd name="connsiteX11" fmla="*/ 85725 w 690562"/>
              <a:gd name="connsiteY11" fmla="*/ 283369 h 628650"/>
              <a:gd name="connsiteX12" fmla="*/ 171450 w 690562"/>
              <a:gd name="connsiteY12" fmla="*/ 38100 h 628650"/>
              <a:gd name="connsiteX13" fmla="*/ 238125 w 690562"/>
              <a:gd name="connsiteY13" fmla="*/ 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0562" h="628650">
                <a:moveTo>
                  <a:pt x="238125" y="0"/>
                </a:moveTo>
                <a:lnTo>
                  <a:pt x="238125" y="0"/>
                </a:lnTo>
                <a:lnTo>
                  <a:pt x="381000" y="76200"/>
                </a:lnTo>
                <a:lnTo>
                  <a:pt x="438150" y="245269"/>
                </a:lnTo>
                <a:lnTo>
                  <a:pt x="640556" y="333375"/>
                </a:lnTo>
                <a:lnTo>
                  <a:pt x="690562" y="335756"/>
                </a:lnTo>
                <a:lnTo>
                  <a:pt x="559593" y="559594"/>
                </a:lnTo>
                <a:lnTo>
                  <a:pt x="345281" y="569119"/>
                </a:lnTo>
                <a:lnTo>
                  <a:pt x="59531" y="628650"/>
                </a:lnTo>
                <a:lnTo>
                  <a:pt x="0" y="464344"/>
                </a:lnTo>
                <a:lnTo>
                  <a:pt x="69056" y="464344"/>
                </a:lnTo>
                <a:lnTo>
                  <a:pt x="85725" y="283369"/>
                </a:lnTo>
                <a:lnTo>
                  <a:pt x="171450" y="38100"/>
                </a:lnTo>
                <a:lnTo>
                  <a:pt x="238125" y="0"/>
                </a:lnTo>
                <a:close/>
              </a:path>
            </a:pathLst>
          </a:cu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2" name="Полилиния 51"/>
          <p:cNvSpPr>
            <a:spLocks noChangeAspect="1"/>
          </p:cNvSpPr>
          <p:nvPr/>
        </p:nvSpPr>
        <p:spPr>
          <a:xfrm>
            <a:off x="5609212" y="4267561"/>
            <a:ext cx="499096" cy="475153"/>
          </a:xfrm>
          <a:custGeom>
            <a:avLst/>
            <a:gdLst>
              <a:gd name="connsiteX0" fmla="*/ 0 w 604838"/>
              <a:gd name="connsiteY0" fmla="*/ 292893 h 600075"/>
              <a:gd name="connsiteX1" fmla="*/ 100013 w 604838"/>
              <a:gd name="connsiteY1" fmla="*/ 190500 h 600075"/>
              <a:gd name="connsiteX2" fmla="*/ 345281 w 604838"/>
              <a:gd name="connsiteY2" fmla="*/ 102393 h 600075"/>
              <a:gd name="connsiteX3" fmla="*/ 440531 w 604838"/>
              <a:gd name="connsiteY3" fmla="*/ 0 h 600075"/>
              <a:gd name="connsiteX4" fmla="*/ 471488 w 604838"/>
              <a:gd name="connsiteY4" fmla="*/ 164306 h 600075"/>
              <a:gd name="connsiteX5" fmla="*/ 583406 w 604838"/>
              <a:gd name="connsiteY5" fmla="*/ 219075 h 600075"/>
              <a:gd name="connsiteX6" fmla="*/ 604838 w 604838"/>
              <a:gd name="connsiteY6" fmla="*/ 364331 h 600075"/>
              <a:gd name="connsiteX7" fmla="*/ 504825 w 604838"/>
              <a:gd name="connsiteY7" fmla="*/ 333375 h 600075"/>
              <a:gd name="connsiteX8" fmla="*/ 469106 w 604838"/>
              <a:gd name="connsiteY8" fmla="*/ 395287 h 600075"/>
              <a:gd name="connsiteX9" fmla="*/ 554831 w 604838"/>
              <a:gd name="connsiteY9" fmla="*/ 447675 h 600075"/>
              <a:gd name="connsiteX10" fmla="*/ 538163 w 604838"/>
              <a:gd name="connsiteY10" fmla="*/ 600075 h 600075"/>
              <a:gd name="connsiteX11" fmla="*/ 442913 w 604838"/>
              <a:gd name="connsiteY11" fmla="*/ 545306 h 600075"/>
              <a:gd name="connsiteX12" fmla="*/ 323850 w 604838"/>
              <a:gd name="connsiteY12" fmla="*/ 540543 h 600075"/>
              <a:gd name="connsiteX13" fmla="*/ 271463 w 604838"/>
              <a:gd name="connsiteY13" fmla="*/ 542925 h 600075"/>
              <a:gd name="connsiteX14" fmla="*/ 61913 w 604838"/>
              <a:gd name="connsiteY14" fmla="*/ 452437 h 600075"/>
              <a:gd name="connsiteX15" fmla="*/ 0 w 604838"/>
              <a:gd name="connsiteY15" fmla="*/ 292893 h 600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04838" h="600075">
                <a:moveTo>
                  <a:pt x="0" y="292893"/>
                </a:moveTo>
                <a:lnTo>
                  <a:pt x="100013" y="190500"/>
                </a:lnTo>
                <a:lnTo>
                  <a:pt x="345281" y="102393"/>
                </a:lnTo>
                <a:lnTo>
                  <a:pt x="440531" y="0"/>
                </a:lnTo>
                <a:lnTo>
                  <a:pt x="471488" y="164306"/>
                </a:lnTo>
                <a:lnTo>
                  <a:pt x="583406" y="219075"/>
                </a:lnTo>
                <a:lnTo>
                  <a:pt x="604838" y="364331"/>
                </a:lnTo>
                <a:lnTo>
                  <a:pt x="504825" y="333375"/>
                </a:lnTo>
                <a:lnTo>
                  <a:pt x="469106" y="395287"/>
                </a:lnTo>
                <a:lnTo>
                  <a:pt x="554831" y="447675"/>
                </a:lnTo>
                <a:lnTo>
                  <a:pt x="538163" y="600075"/>
                </a:lnTo>
                <a:lnTo>
                  <a:pt x="442913" y="545306"/>
                </a:lnTo>
                <a:lnTo>
                  <a:pt x="323850" y="540543"/>
                </a:lnTo>
                <a:lnTo>
                  <a:pt x="271463" y="542925"/>
                </a:lnTo>
                <a:lnTo>
                  <a:pt x="61913" y="452437"/>
                </a:lnTo>
                <a:lnTo>
                  <a:pt x="0" y="292893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3" name="Полилиния 52"/>
          <p:cNvSpPr>
            <a:spLocks noChangeAspect="1"/>
          </p:cNvSpPr>
          <p:nvPr/>
        </p:nvSpPr>
        <p:spPr>
          <a:xfrm>
            <a:off x="5318327" y="3448180"/>
            <a:ext cx="753237" cy="1045924"/>
          </a:xfrm>
          <a:custGeom>
            <a:avLst/>
            <a:gdLst>
              <a:gd name="connsiteX0" fmla="*/ 0 w 912019"/>
              <a:gd name="connsiteY0" fmla="*/ 1073944 h 1319213"/>
              <a:gd name="connsiteX1" fmla="*/ 26194 w 912019"/>
              <a:gd name="connsiteY1" fmla="*/ 954881 h 1319213"/>
              <a:gd name="connsiteX2" fmla="*/ 147638 w 912019"/>
              <a:gd name="connsiteY2" fmla="*/ 900113 h 1319213"/>
              <a:gd name="connsiteX3" fmla="*/ 233363 w 912019"/>
              <a:gd name="connsiteY3" fmla="*/ 809625 h 1319213"/>
              <a:gd name="connsiteX4" fmla="*/ 371475 w 912019"/>
              <a:gd name="connsiteY4" fmla="*/ 750094 h 1319213"/>
              <a:gd name="connsiteX5" fmla="*/ 395288 w 912019"/>
              <a:gd name="connsiteY5" fmla="*/ 590550 h 1319213"/>
              <a:gd name="connsiteX6" fmla="*/ 392906 w 912019"/>
              <a:gd name="connsiteY6" fmla="*/ 416719 h 1319213"/>
              <a:gd name="connsiteX7" fmla="*/ 292894 w 912019"/>
              <a:gd name="connsiteY7" fmla="*/ 195263 h 1319213"/>
              <a:gd name="connsiteX8" fmla="*/ 357188 w 912019"/>
              <a:gd name="connsiteY8" fmla="*/ 126206 h 1319213"/>
              <a:gd name="connsiteX9" fmla="*/ 397669 w 912019"/>
              <a:gd name="connsiteY9" fmla="*/ 126206 h 1319213"/>
              <a:gd name="connsiteX10" fmla="*/ 521494 w 912019"/>
              <a:gd name="connsiteY10" fmla="*/ 135731 h 1319213"/>
              <a:gd name="connsiteX11" fmla="*/ 604838 w 912019"/>
              <a:gd name="connsiteY11" fmla="*/ 152400 h 1319213"/>
              <a:gd name="connsiteX12" fmla="*/ 609600 w 912019"/>
              <a:gd name="connsiteY12" fmla="*/ 0 h 1319213"/>
              <a:gd name="connsiteX13" fmla="*/ 690563 w 912019"/>
              <a:gd name="connsiteY13" fmla="*/ 38100 h 1319213"/>
              <a:gd name="connsiteX14" fmla="*/ 690563 w 912019"/>
              <a:gd name="connsiteY14" fmla="*/ 38100 h 1319213"/>
              <a:gd name="connsiteX15" fmla="*/ 690563 w 912019"/>
              <a:gd name="connsiteY15" fmla="*/ 73819 h 1319213"/>
              <a:gd name="connsiteX16" fmla="*/ 709613 w 912019"/>
              <a:gd name="connsiteY16" fmla="*/ 197644 h 1319213"/>
              <a:gd name="connsiteX17" fmla="*/ 788194 w 912019"/>
              <a:gd name="connsiteY17" fmla="*/ 333375 h 1319213"/>
              <a:gd name="connsiteX18" fmla="*/ 912019 w 912019"/>
              <a:gd name="connsiteY18" fmla="*/ 431006 h 1319213"/>
              <a:gd name="connsiteX19" fmla="*/ 826294 w 912019"/>
              <a:gd name="connsiteY19" fmla="*/ 647700 h 1319213"/>
              <a:gd name="connsiteX20" fmla="*/ 683419 w 912019"/>
              <a:gd name="connsiteY20" fmla="*/ 742950 h 1319213"/>
              <a:gd name="connsiteX21" fmla="*/ 823913 w 912019"/>
              <a:gd name="connsiteY21" fmla="*/ 892969 h 1319213"/>
              <a:gd name="connsiteX22" fmla="*/ 842963 w 912019"/>
              <a:gd name="connsiteY22" fmla="*/ 923925 h 1319213"/>
              <a:gd name="connsiteX23" fmla="*/ 835819 w 912019"/>
              <a:gd name="connsiteY23" fmla="*/ 957263 h 1319213"/>
              <a:gd name="connsiteX24" fmla="*/ 795338 w 912019"/>
              <a:gd name="connsiteY24" fmla="*/ 1023938 h 1319213"/>
              <a:gd name="connsiteX25" fmla="*/ 685800 w 912019"/>
              <a:gd name="connsiteY25" fmla="*/ 1138238 h 1319213"/>
              <a:gd name="connsiteX26" fmla="*/ 461963 w 912019"/>
              <a:gd name="connsiteY26" fmla="*/ 1214438 h 1319213"/>
              <a:gd name="connsiteX27" fmla="*/ 357188 w 912019"/>
              <a:gd name="connsiteY27" fmla="*/ 1319213 h 1319213"/>
              <a:gd name="connsiteX28" fmla="*/ 216694 w 912019"/>
              <a:gd name="connsiteY28" fmla="*/ 1238250 h 1319213"/>
              <a:gd name="connsiteX29" fmla="*/ 223838 w 912019"/>
              <a:gd name="connsiteY29" fmla="*/ 1190625 h 1319213"/>
              <a:gd name="connsiteX30" fmla="*/ 123825 w 912019"/>
              <a:gd name="connsiteY30" fmla="*/ 1154906 h 1319213"/>
              <a:gd name="connsiteX31" fmla="*/ 0 w 912019"/>
              <a:gd name="connsiteY31" fmla="*/ 1073944 h 1319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12019" h="1319213">
                <a:moveTo>
                  <a:pt x="0" y="1073944"/>
                </a:moveTo>
                <a:lnTo>
                  <a:pt x="26194" y="954881"/>
                </a:lnTo>
                <a:lnTo>
                  <a:pt x="147638" y="900113"/>
                </a:lnTo>
                <a:lnTo>
                  <a:pt x="233363" y="809625"/>
                </a:lnTo>
                <a:lnTo>
                  <a:pt x="371475" y="750094"/>
                </a:lnTo>
                <a:lnTo>
                  <a:pt x="395288" y="590550"/>
                </a:lnTo>
                <a:lnTo>
                  <a:pt x="392906" y="416719"/>
                </a:lnTo>
                <a:lnTo>
                  <a:pt x="292894" y="195263"/>
                </a:lnTo>
                <a:lnTo>
                  <a:pt x="357188" y="126206"/>
                </a:lnTo>
                <a:lnTo>
                  <a:pt x="397669" y="126206"/>
                </a:lnTo>
                <a:lnTo>
                  <a:pt x="521494" y="135731"/>
                </a:lnTo>
                <a:lnTo>
                  <a:pt x="604838" y="152400"/>
                </a:lnTo>
                <a:lnTo>
                  <a:pt x="609600" y="0"/>
                </a:lnTo>
                <a:lnTo>
                  <a:pt x="690563" y="38100"/>
                </a:lnTo>
                <a:lnTo>
                  <a:pt x="690563" y="38100"/>
                </a:lnTo>
                <a:lnTo>
                  <a:pt x="690563" y="73819"/>
                </a:lnTo>
                <a:lnTo>
                  <a:pt x="709613" y="197644"/>
                </a:lnTo>
                <a:lnTo>
                  <a:pt x="788194" y="333375"/>
                </a:lnTo>
                <a:lnTo>
                  <a:pt x="912019" y="431006"/>
                </a:lnTo>
                <a:lnTo>
                  <a:pt x="826294" y="647700"/>
                </a:lnTo>
                <a:lnTo>
                  <a:pt x="683419" y="742950"/>
                </a:lnTo>
                <a:lnTo>
                  <a:pt x="823913" y="892969"/>
                </a:lnTo>
                <a:lnTo>
                  <a:pt x="842963" y="923925"/>
                </a:lnTo>
                <a:lnTo>
                  <a:pt x="835819" y="957263"/>
                </a:lnTo>
                <a:lnTo>
                  <a:pt x="795338" y="1023938"/>
                </a:lnTo>
                <a:lnTo>
                  <a:pt x="685800" y="1138238"/>
                </a:lnTo>
                <a:lnTo>
                  <a:pt x="461963" y="1214438"/>
                </a:lnTo>
                <a:lnTo>
                  <a:pt x="357188" y="1319213"/>
                </a:lnTo>
                <a:lnTo>
                  <a:pt x="216694" y="1238250"/>
                </a:lnTo>
                <a:lnTo>
                  <a:pt x="223838" y="1190625"/>
                </a:lnTo>
                <a:lnTo>
                  <a:pt x="123825" y="1154906"/>
                </a:lnTo>
                <a:lnTo>
                  <a:pt x="0" y="1073944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4" name="Полилиния 53"/>
          <p:cNvSpPr>
            <a:spLocks noChangeAspect="1"/>
          </p:cNvSpPr>
          <p:nvPr/>
        </p:nvSpPr>
        <p:spPr>
          <a:xfrm>
            <a:off x="5195850" y="3490841"/>
            <a:ext cx="448574" cy="806142"/>
          </a:xfrm>
          <a:custGeom>
            <a:avLst/>
            <a:gdLst>
              <a:gd name="connsiteX0" fmla="*/ 21431 w 542925"/>
              <a:gd name="connsiteY0" fmla="*/ 990600 h 1016794"/>
              <a:gd name="connsiteX1" fmla="*/ 57150 w 542925"/>
              <a:gd name="connsiteY1" fmla="*/ 871537 h 1016794"/>
              <a:gd name="connsiteX2" fmla="*/ 0 w 542925"/>
              <a:gd name="connsiteY2" fmla="*/ 797719 h 1016794"/>
              <a:gd name="connsiteX3" fmla="*/ 85725 w 542925"/>
              <a:gd name="connsiteY3" fmla="*/ 747712 h 1016794"/>
              <a:gd name="connsiteX4" fmla="*/ 69056 w 542925"/>
              <a:gd name="connsiteY4" fmla="*/ 633412 h 1016794"/>
              <a:gd name="connsiteX5" fmla="*/ 135731 w 542925"/>
              <a:gd name="connsiteY5" fmla="*/ 595312 h 1016794"/>
              <a:gd name="connsiteX6" fmla="*/ 207168 w 542925"/>
              <a:gd name="connsiteY6" fmla="*/ 478631 h 1016794"/>
              <a:gd name="connsiteX7" fmla="*/ 192881 w 542925"/>
              <a:gd name="connsiteY7" fmla="*/ 302419 h 1016794"/>
              <a:gd name="connsiteX8" fmla="*/ 211931 w 542925"/>
              <a:gd name="connsiteY8" fmla="*/ 195262 h 1016794"/>
              <a:gd name="connsiteX9" fmla="*/ 352425 w 542925"/>
              <a:gd name="connsiteY9" fmla="*/ 0 h 1016794"/>
              <a:gd name="connsiteX10" fmla="*/ 407193 w 542925"/>
              <a:gd name="connsiteY10" fmla="*/ 97631 h 1016794"/>
              <a:gd name="connsiteX11" fmla="*/ 500062 w 542925"/>
              <a:gd name="connsiteY11" fmla="*/ 78581 h 1016794"/>
              <a:gd name="connsiteX12" fmla="*/ 445293 w 542925"/>
              <a:gd name="connsiteY12" fmla="*/ 135731 h 1016794"/>
              <a:gd name="connsiteX13" fmla="*/ 540543 w 542925"/>
              <a:gd name="connsiteY13" fmla="*/ 359569 h 1016794"/>
              <a:gd name="connsiteX14" fmla="*/ 542925 w 542925"/>
              <a:gd name="connsiteY14" fmla="*/ 526256 h 1016794"/>
              <a:gd name="connsiteX15" fmla="*/ 516731 w 542925"/>
              <a:gd name="connsiteY15" fmla="*/ 692944 h 1016794"/>
              <a:gd name="connsiteX16" fmla="*/ 378618 w 542925"/>
              <a:gd name="connsiteY16" fmla="*/ 750094 h 1016794"/>
              <a:gd name="connsiteX17" fmla="*/ 295275 w 542925"/>
              <a:gd name="connsiteY17" fmla="*/ 840581 h 1016794"/>
              <a:gd name="connsiteX18" fmla="*/ 173831 w 542925"/>
              <a:gd name="connsiteY18" fmla="*/ 897731 h 1016794"/>
              <a:gd name="connsiteX19" fmla="*/ 142875 w 542925"/>
              <a:gd name="connsiteY19" fmla="*/ 1016794 h 1016794"/>
              <a:gd name="connsiteX20" fmla="*/ 83343 w 542925"/>
              <a:gd name="connsiteY20" fmla="*/ 997744 h 1016794"/>
              <a:gd name="connsiteX21" fmla="*/ 21431 w 542925"/>
              <a:gd name="connsiteY21" fmla="*/ 990600 h 101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42925" h="1016794">
                <a:moveTo>
                  <a:pt x="21431" y="990600"/>
                </a:moveTo>
                <a:lnTo>
                  <a:pt x="57150" y="871537"/>
                </a:lnTo>
                <a:lnTo>
                  <a:pt x="0" y="797719"/>
                </a:lnTo>
                <a:lnTo>
                  <a:pt x="85725" y="747712"/>
                </a:lnTo>
                <a:lnTo>
                  <a:pt x="69056" y="633412"/>
                </a:lnTo>
                <a:lnTo>
                  <a:pt x="135731" y="595312"/>
                </a:lnTo>
                <a:lnTo>
                  <a:pt x="207168" y="478631"/>
                </a:lnTo>
                <a:lnTo>
                  <a:pt x="192881" y="302419"/>
                </a:lnTo>
                <a:lnTo>
                  <a:pt x="211931" y="195262"/>
                </a:lnTo>
                <a:lnTo>
                  <a:pt x="352425" y="0"/>
                </a:lnTo>
                <a:lnTo>
                  <a:pt x="407193" y="97631"/>
                </a:lnTo>
                <a:lnTo>
                  <a:pt x="500062" y="78581"/>
                </a:lnTo>
                <a:lnTo>
                  <a:pt x="445293" y="135731"/>
                </a:lnTo>
                <a:lnTo>
                  <a:pt x="540543" y="359569"/>
                </a:lnTo>
                <a:lnTo>
                  <a:pt x="542925" y="526256"/>
                </a:lnTo>
                <a:lnTo>
                  <a:pt x="516731" y="692944"/>
                </a:lnTo>
                <a:lnTo>
                  <a:pt x="378618" y="750094"/>
                </a:lnTo>
                <a:lnTo>
                  <a:pt x="295275" y="840581"/>
                </a:lnTo>
                <a:lnTo>
                  <a:pt x="173831" y="897731"/>
                </a:lnTo>
                <a:lnTo>
                  <a:pt x="142875" y="1016794"/>
                </a:lnTo>
                <a:lnTo>
                  <a:pt x="83343" y="997744"/>
                </a:lnTo>
                <a:lnTo>
                  <a:pt x="21431" y="990600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5" name="Полилиния 54"/>
          <p:cNvSpPr>
            <a:spLocks noChangeAspect="1"/>
          </p:cNvSpPr>
          <p:nvPr/>
        </p:nvSpPr>
        <p:spPr>
          <a:xfrm>
            <a:off x="4653886" y="3445239"/>
            <a:ext cx="835911" cy="828206"/>
          </a:xfrm>
          <a:custGeom>
            <a:avLst/>
            <a:gdLst>
              <a:gd name="connsiteX0" fmla="*/ 0 w 1012031"/>
              <a:gd name="connsiteY0" fmla="*/ 928687 h 1042987"/>
              <a:gd name="connsiteX1" fmla="*/ 54768 w 1012031"/>
              <a:gd name="connsiteY1" fmla="*/ 814387 h 1042987"/>
              <a:gd name="connsiteX2" fmla="*/ 116681 w 1012031"/>
              <a:gd name="connsiteY2" fmla="*/ 545306 h 1042987"/>
              <a:gd name="connsiteX3" fmla="*/ 230981 w 1012031"/>
              <a:gd name="connsiteY3" fmla="*/ 538162 h 1042987"/>
              <a:gd name="connsiteX4" fmla="*/ 242887 w 1012031"/>
              <a:gd name="connsiteY4" fmla="*/ 369094 h 1042987"/>
              <a:gd name="connsiteX5" fmla="*/ 288131 w 1012031"/>
              <a:gd name="connsiteY5" fmla="*/ 245269 h 1042987"/>
              <a:gd name="connsiteX6" fmla="*/ 378618 w 1012031"/>
              <a:gd name="connsiteY6" fmla="*/ 259556 h 1042987"/>
              <a:gd name="connsiteX7" fmla="*/ 478631 w 1012031"/>
              <a:gd name="connsiteY7" fmla="*/ 240506 h 1042987"/>
              <a:gd name="connsiteX8" fmla="*/ 581025 w 1012031"/>
              <a:gd name="connsiteY8" fmla="*/ 121444 h 1042987"/>
              <a:gd name="connsiteX9" fmla="*/ 645318 w 1012031"/>
              <a:gd name="connsiteY9" fmla="*/ 30956 h 1042987"/>
              <a:gd name="connsiteX10" fmla="*/ 728662 w 1012031"/>
              <a:gd name="connsiteY10" fmla="*/ 42862 h 1042987"/>
              <a:gd name="connsiteX11" fmla="*/ 769143 w 1012031"/>
              <a:gd name="connsiteY11" fmla="*/ 42862 h 1042987"/>
              <a:gd name="connsiteX12" fmla="*/ 881062 w 1012031"/>
              <a:gd name="connsiteY12" fmla="*/ 95250 h 1042987"/>
              <a:gd name="connsiteX13" fmla="*/ 935831 w 1012031"/>
              <a:gd name="connsiteY13" fmla="*/ 0 h 1042987"/>
              <a:gd name="connsiteX14" fmla="*/ 1012031 w 1012031"/>
              <a:gd name="connsiteY14" fmla="*/ 66675 h 1042987"/>
              <a:gd name="connsiteX15" fmla="*/ 876300 w 1012031"/>
              <a:gd name="connsiteY15" fmla="*/ 245269 h 1042987"/>
              <a:gd name="connsiteX16" fmla="*/ 850106 w 1012031"/>
              <a:gd name="connsiteY16" fmla="*/ 352425 h 1042987"/>
              <a:gd name="connsiteX17" fmla="*/ 862012 w 1012031"/>
              <a:gd name="connsiteY17" fmla="*/ 533400 h 1042987"/>
              <a:gd name="connsiteX18" fmla="*/ 795337 w 1012031"/>
              <a:gd name="connsiteY18" fmla="*/ 645319 h 1042987"/>
              <a:gd name="connsiteX19" fmla="*/ 728662 w 1012031"/>
              <a:gd name="connsiteY19" fmla="*/ 690562 h 1042987"/>
              <a:gd name="connsiteX20" fmla="*/ 742950 w 1012031"/>
              <a:gd name="connsiteY20" fmla="*/ 795337 h 1042987"/>
              <a:gd name="connsiteX21" fmla="*/ 661987 w 1012031"/>
              <a:gd name="connsiteY21" fmla="*/ 857250 h 1042987"/>
              <a:gd name="connsiteX22" fmla="*/ 707231 w 1012031"/>
              <a:gd name="connsiteY22" fmla="*/ 926306 h 1042987"/>
              <a:gd name="connsiteX23" fmla="*/ 685800 w 1012031"/>
              <a:gd name="connsiteY23" fmla="*/ 1042987 h 1042987"/>
              <a:gd name="connsiteX24" fmla="*/ 502443 w 1012031"/>
              <a:gd name="connsiteY24" fmla="*/ 1023937 h 1042987"/>
              <a:gd name="connsiteX25" fmla="*/ 297656 w 1012031"/>
              <a:gd name="connsiteY25" fmla="*/ 971550 h 1042987"/>
              <a:gd name="connsiteX26" fmla="*/ 116681 w 1012031"/>
              <a:gd name="connsiteY26" fmla="*/ 1019175 h 1042987"/>
              <a:gd name="connsiteX27" fmla="*/ 0 w 1012031"/>
              <a:gd name="connsiteY27" fmla="*/ 928687 h 104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012031" h="1042987">
                <a:moveTo>
                  <a:pt x="0" y="928687"/>
                </a:moveTo>
                <a:lnTo>
                  <a:pt x="54768" y="814387"/>
                </a:lnTo>
                <a:lnTo>
                  <a:pt x="116681" y="545306"/>
                </a:lnTo>
                <a:lnTo>
                  <a:pt x="230981" y="538162"/>
                </a:lnTo>
                <a:lnTo>
                  <a:pt x="242887" y="369094"/>
                </a:lnTo>
                <a:lnTo>
                  <a:pt x="288131" y="245269"/>
                </a:lnTo>
                <a:lnTo>
                  <a:pt x="378618" y="259556"/>
                </a:lnTo>
                <a:lnTo>
                  <a:pt x="478631" y="240506"/>
                </a:lnTo>
                <a:lnTo>
                  <a:pt x="581025" y="121444"/>
                </a:lnTo>
                <a:lnTo>
                  <a:pt x="645318" y="30956"/>
                </a:lnTo>
                <a:lnTo>
                  <a:pt x="728662" y="42862"/>
                </a:lnTo>
                <a:lnTo>
                  <a:pt x="769143" y="42862"/>
                </a:lnTo>
                <a:lnTo>
                  <a:pt x="881062" y="95250"/>
                </a:lnTo>
                <a:lnTo>
                  <a:pt x="935831" y="0"/>
                </a:lnTo>
                <a:lnTo>
                  <a:pt x="1012031" y="66675"/>
                </a:lnTo>
                <a:lnTo>
                  <a:pt x="876300" y="245269"/>
                </a:lnTo>
                <a:lnTo>
                  <a:pt x="850106" y="352425"/>
                </a:lnTo>
                <a:lnTo>
                  <a:pt x="862012" y="533400"/>
                </a:lnTo>
                <a:lnTo>
                  <a:pt x="795337" y="645319"/>
                </a:lnTo>
                <a:lnTo>
                  <a:pt x="728662" y="690562"/>
                </a:lnTo>
                <a:lnTo>
                  <a:pt x="742950" y="795337"/>
                </a:lnTo>
                <a:lnTo>
                  <a:pt x="661987" y="857250"/>
                </a:lnTo>
                <a:lnTo>
                  <a:pt x="707231" y="926306"/>
                </a:lnTo>
                <a:lnTo>
                  <a:pt x="685800" y="1042987"/>
                </a:lnTo>
                <a:lnTo>
                  <a:pt x="502443" y="1023937"/>
                </a:lnTo>
                <a:lnTo>
                  <a:pt x="297656" y="971550"/>
                </a:lnTo>
                <a:lnTo>
                  <a:pt x="116681" y="1019175"/>
                </a:lnTo>
                <a:lnTo>
                  <a:pt x="0" y="928687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6" name="Полилиния 55"/>
          <p:cNvSpPr>
            <a:spLocks noChangeAspect="1"/>
          </p:cNvSpPr>
          <p:nvPr/>
        </p:nvSpPr>
        <p:spPr>
          <a:xfrm>
            <a:off x="6011857" y="2895062"/>
            <a:ext cx="695061" cy="676688"/>
          </a:xfrm>
          <a:custGeom>
            <a:avLst/>
            <a:gdLst>
              <a:gd name="connsiteX0" fmla="*/ 0 w 842963"/>
              <a:gd name="connsiteY0" fmla="*/ 357187 h 854869"/>
              <a:gd name="connsiteX1" fmla="*/ 35719 w 842963"/>
              <a:gd name="connsiteY1" fmla="*/ 238125 h 854869"/>
              <a:gd name="connsiteX2" fmla="*/ 95250 w 842963"/>
              <a:gd name="connsiteY2" fmla="*/ 152400 h 854869"/>
              <a:gd name="connsiteX3" fmla="*/ 461963 w 842963"/>
              <a:gd name="connsiteY3" fmla="*/ 50006 h 854869"/>
              <a:gd name="connsiteX4" fmla="*/ 657225 w 842963"/>
              <a:gd name="connsiteY4" fmla="*/ 0 h 854869"/>
              <a:gd name="connsiteX5" fmla="*/ 647700 w 842963"/>
              <a:gd name="connsiteY5" fmla="*/ 128587 h 854869"/>
              <a:gd name="connsiteX6" fmla="*/ 807244 w 842963"/>
              <a:gd name="connsiteY6" fmla="*/ 142875 h 854869"/>
              <a:gd name="connsiteX7" fmla="*/ 802482 w 842963"/>
              <a:gd name="connsiteY7" fmla="*/ 264319 h 854869"/>
              <a:gd name="connsiteX8" fmla="*/ 704850 w 842963"/>
              <a:gd name="connsiteY8" fmla="*/ 366712 h 854869"/>
              <a:gd name="connsiteX9" fmla="*/ 707232 w 842963"/>
              <a:gd name="connsiteY9" fmla="*/ 421481 h 854869"/>
              <a:gd name="connsiteX10" fmla="*/ 757238 w 842963"/>
              <a:gd name="connsiteY10" fmla="*/ 481012 h 854869"/>
              <a:gd name="connsiteX11" fmla="*/ 826294 w 842963"/>
              <a:gd name="connsiteY11" fmla="*/ 526256 h 854869"/>
              <a:gd name="connsiteX12" fmla="*/ 842963 w 842963"/>
              <a:gd name="connsiteY12" fmla="*/ 557212 h 854869"/>
              <a:gd name="connsiteX13" fmla="*/ 833438 w 842963"/>
              <a:gd name="connsiteY13" fmla="*/ 642937 h 854869"/>
              <a:gd name="connsiteX14" fmla="*/ 809625 w 842963"/>
              <a:gd name="connsiteY14" fmla="*/ 700087 h 854869"/>
              <a:gd name="connsiteX15" fmla="*/ 754857 w 842963"/>
              <a:gd name="connsiteY15" fmla="*/ 790575 h 854869"/>
              <a:gd name="connsiteX16" fmla="*/ 666750 w 842963"/>
              <a:gd name="connsiteY16" fmla="*/ 854869 h 854869"/>
              <a:gd name="connsiteX17" fmla="*/ 481013 w 842963"/>
              <a:gd name="connsiteY17" fmla="*/ 838200 h 854869"/>
              <a:gd name="connsiteX18" fmla="*/ 504825 w 842963"/>
              <a:gd name="connsiteY18" fmla="*/ 750094 h 854869"/>
              <a:gd name="connsiteX19" fmla="*/ 419100 w 842963"/>
              <a:gd name="connsiteY19" fmla="*/ 633412 h 854869"/>
              <a:gd name="connsiteX20" fmla="*/ 259557 w 842963"/>
              <a:gd name="connsiteY20" fmla="*/ 531019 h 854869"/>
              <a:gd name="connsiteX21" fmla="*/ 140494 w 842963"/>
              <a:gd name="connsiteY21" fmla="*/ 621506 h 854869"/>
              <a:gd name="connsiteX22" fmla="*/ 147638 w 842963"/>
              <a:gd name="connsiteY22" fmla="*/ 526256 h 854869"/>
              <a:gd name="connsiteX23" fmla="*/ 78582 w 842963"/>
              <a:gd name="connsiteY23" fmla="*/ 457200 h 854869"/>
              <a:gd name="connsiteX24" fmla="*/ 0 w 842963"/>
              <a:gd name="connsiteY24" fmla="*/ 357187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42963" h="854869">
                <a:moveTo>
                  <a:pt x="0" y="357187"/>
                </a:moveTo>
                <a:lnTo>
                  <a:pt x="35719" y="238125"/>
                </a:lnTo>
                <a:lnTo>
                  <a:pt x="95250" y="152400"/>
                </a:lnTo>
                <a:lnTo>
                  <a:pt x="461963" y="50006"/>
                </a:lnTo>
                <a:lnTo>
                  <a:pt x="657225" y="0"/>
                </a:lnTo>
                <a:lnTo>
                  <a:pt x="647700" y="128587"/>
                </a:lnTo>
                <a:lnTo>
                  <a:pt x="807244" y="142875"/>
                </a:lnTo>
                <a:lnTo>
                  <a:pt x="802482" y="264319"/>
                </a:lnTo>
                <a:lnTo>
                  <a:pt x="704850" y="366712"/>
                </a:lnTo>
                <a:lnTo>
                  <a:pt x="707232" y="421481"/>
                </a:lnTo>
                <a:lnTo>
                  <a:pt x="757238" y="481012"/>
                </a:lnTo>
                <a:lnTo>
                  <a:pt x="826294" y="526256"/>
                </a:lnTo>
                <a:lnTo>
                  <a:pt x="842963" y="557212"/>
                </a:lnTo>
                <a:lnTo>
                  <a:pt x="833438" y="642937"/>
                </a:lnTo>
                <a:lnTo>
                  <a:pt x="809625" y="700087"/>
                </a:lnTo>
                <a:lnTo>
                  <a:pt x="754857" y="790575"/>
                </a:lnTo>
                <a:lnTo>
                  <a:pt x="666750" y="854869"/>
                </a:lnTo>
                <a:lnTo>
                  <a:pt x="481013" y="838200"/>
                </a:lnTo>
                <a:lnTo>
                  <a:pt x="504825" y="750094"/>
                </a:lnTo>
                <a:lnTo>
                  <a:pt x="419100" y="633412"/>
                </a:lnTo>
                <a:lnTo>
                  <a:pt x="259557" y="531019"/>
                </a:lnTo>
                <a:lnTo>
                  <a:pt x="140494" y="621506"/>
                </a:lnTo>
                <a:lnTo>
                  <a:pt x="147638" y="526256"/>
                </a:lnTo>
                <a:lnTo>
                  <a:pt x="78582" y="457200"/>
                </a:lnTo>
                <a:lnTo>
                  <a:pt x="0" y="357187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7" name="Полилиния 56"/>
          <p:cNvSpPr>
            <a:spLocks noChangeAspect="1"/>
          </p:cNvSpPr>
          <p:nvPr/>
        </p:nvSpPr>
        <p:spPr>
          <a:xfrm>
            <a:off x="5777619" y="2469925"/>
            <a:ext cx="780795" cy="862042"/>
          </a:xfrm>
          <a:custGeom>
            <a:avLst/>
            <a:gdLst>
              <a:gd name="connsiteX0" fmla="*/ 252412 w 945356"/>
              <a:gd name="connsiteY0" fmla="*/ 1088231 h 1088231"/>
              <a:gd name="connsiteX1" fmla="*/ 102393 w 945356"/>
              <a:gd name="connsiteY1" fmla="*/ 957262 h 1088231"/>
              <a:gd name="connsiteX2" fmla="*/ 23812 w 945356"/>
              <a:gd name="connsiteY2" fmla="*/ 850106 h 1088231"/>
              <a:gd name="connsiteX3" fmla="*/ 0 w 945356"/>
              <a:gd name="connsiteY3" fmla="*/ 626268 h 1088231"/>
              <a:gd name="connsiteX4" fmla="*/ 52387 w 945356"/>
              <a:gd name="connsiteY4" fmla="*/ 426243 h 1088231"/>
              <a:gd name="connsiteX5" fmla="*/ 252412 w 945356"/>
              <a:gd name="connsiteY5" fmla="*/ 152400 h 1088231"/>
              <a:gd name="connsiteX6" fmla="*/ 283368 w 945356"/>
              <a:gd name="connsiteY6" fmla="*/ 0 h 1088231"/>
              <a:gd name="connsiteX7" fmla="*/ 640556 w 945356"/>
              <a:gd name="connsiteY7" fmla="*/ 50006 h 1088231"/>
              <a:gd name="connsiteX8" fmla="*/ 585787 w 945356"/>
              <a:gd name="connsiteY8" fmla="*/ 285750 h 1088231"/>
              <a:gd name="connsiteX9" fmla="*/ 814387 w 945356"/>
              <a:gd name="connsiteY9" fmla="*/ 314325 h 1088231"/>
              <a:gd name="connsiteX10" fmla="*/ 783431 w 945356"/>
              <a:gd name="connsiteY10" fmla="*/ 397668 h 1088231"/>
              <a:gd name="connsiteX11" fmla="*/ 945356 w 945356"/>
              <a:gd name="connsiteY11" fmla="*/ 385762 h 1088231"/>
              <a:gd name="connsiteX12" fmla="*/ 940593 w 945356"/>
              <a:gd name="connsiteY12" fmla="*/ 533400 h 1088231"/>
              <a:gd name="connsiteX13" fmla="*/ 711993 w 945356"/>
              <a:gd name="connsiteY13" fmla="*/ 595312 h 1088231"/>
              <a:gd name="connsiteX14" fmla="*/ 381000 w 945356"/>
              <a:gd name="connsiteY14" fmla="*/ 681037 h 1088231"/>
              <a:gd name="connsiteX15" fmla="*/ 314325 w 945356"/>
              <a:gd name="connsiteY15" fmla="*/ 778668 h 1088231"/>
              <a:gd name="connsiteX16" fmla="*/ 273843 w 945356"/>
              <a:gd name="connsiteY16" fmla="*/ 940593 h 1088231"/>
              <a:gd name="connsiteX17" fmla="*/ 247650 w 945356"/>
              <a:gd name="connsiteY17" fmla="*/ 997743 h 1088231"/>
              <a:gd name="connsiteX18" fmla="*/ 252412 w 945356"/>
              <a:gd name="connsiteY18" fmla="*/ 1088231 h 1088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45356" h="1088231">
                <a:moveTo>
                  <a:pt x="252412" y="1088231"/>
                </a:moveTo>
                <a:lnTo>
                  <a:pt x="102393" y="957262"/>
                </a:lnTo>
                <a:lnTo>
                  <a:pt x="23812" y="850106"/>
                </a:lnTo>
                <a:lnTo>
                  <a:pt x="0" y="626268"/>
                </a:lnTo>
                <a:lnTo>
                  <a:pt x="52387" y="426243"/>
                </a:lnTo>
                <a:lnTo>
                  <a:pt x="252412" y="152400"/>
                </a:lnTo>
                <a:lnTo>
                  <a:pt x="283368" y="0"/>
                </a:lnTo>
                <a:lnTo>
                  <a:pt x="640556" y="50006"/>
                </a:lnTo>
                <a:lnTo>
                  <a:pt x="585787" y="285750"/>
                </a:lnTo>
                <a:lnTo>
                  <a:pt x="814387" y="314325"/>
                </a:lnTo>
                <a:lnTo>
                  <a:pt x="783431" y="397668"/>
                </a:lnTo>
                <a:lnTo>
                  <a:pt x="945356" y="385762"/>
                </a:lnTo>
                <a:lnTo>
                  <a:pt x="940593" y="533400"/>
                </a:lnTo>
                <a:lnTo>
                  <a:pt x="711993" y="595312"/>
                </a:lnTo>
                <a:lnTo>
                  <a:pt x="381000" y="681037"/>
                </a:lnTo>
                <a:lnTo>
                  <a:pt x="314325" y="778668"/>
                </a:lnTo>
                <a:lnTo>
                  <a:pt x="273843" y="940593"/>
                </a:lnTo>
                <a:lnTo>
                  <a:pt x="247650" y="997743"/>
                </a:lnTo>
                <a:lnTo>
                  <a:pt x="252412" y="1088231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8" name="Полилиния 57"/>
          <p:cNvSpPr>
            <a:spLocks noChangeAspect="1"/>
          </p:cNvSpPr>
          <p:nvPr/>
        </p:nvSpPr>
        <p:spPr>
          <a:xfrm>
            <a:off x="5192788" y="2762666"/>
            <a:ext cx="793043" cy="806142"/>
          </a:xfrm>
          <a:custGeom>
            <a:avLst/>
            <a:gdLst>
              <a:gd name="connsiteX0" fmla="*/ 0 w 962025"/>
              <a:gd name="connsiteY0" fmla="*/ 69057 h 1016794"/>
              <a:gd name="connsiteX1" fmla="*/ 102394 w 962025"/>
              <a:gd name="connsiteY1" fmla="*/ 66675 h 1016794"/>
              <a:gd name="connsiteX2" fmla="*/ 183356 w 962025"/>
              <a:gd name="connsiteY2" fmla="*/ 130969 h 1016794"/>
              <a:gd name="connsiteX3" fmla="*/ 228600 w 962025"/>
              <a:gd name="connsiteY3" fmla="*/ 164307 h 1016794"/>
              <a:gd name="connsiteX4" fmla="*/ 233363 w 962025"/>
              <a:gd name="connsiteY4" fmla="*/ 195263 h 1016794"/>
              <a:gd name="connsiteX5" fmla="*/ 233363 w 962025"/>
              <a:gd name="connsiteY5" fmla="*/ 78582 h 1016794"/>
              <a:gd name="connsiteX6" fmla="*/ 278606 w 962025"/>
              <a:gd name="connsiteY6" fmla="*/ 47625 h 1016794"/>
              <a:gd name="connsiteX7" fmla="*/ 302419 w 962025"/>
              <a:gd name="connsiteY7" fmla="*/ 0 h 1016794"/>
              <a:gd name="connsiteX8" fmla="*/ 421481 w 962025"/>
              <a:gd name="connsiteY8" fmla="*/ 23813 h 1016794"/>
              <a:gd name="connsiteX9" fmla="*/ 488156 w 962025"/>
              <a:gd name="connsiteY9" fmla="*/ 76200 h 1016794"/>
              <a:gd name="connsiteX10" fmla="*/ 573881 w 962025"/>
              <a:gd name="connsiteY10" fmla="*/ 88107 h 1016794"/>
              <a:gd name="connsiteX11" fmla="*/ 745331 w 962025"/>
              <a:gd name="connsiteY11" fmla="*/ 140494 h 1016794"/>
              <a:gd name="connsiteX12" fmla="*/ 709613 w 962025"/>
              <a:gd name="connsiteY12" fmla="*/ 264319 h 1016794"/>
              <a:gd name="connsiteX13" fmla="*/ 735806 w 962025"/>
              <a:gd name="connsiteY13" fmla="*/ 476250 h 1016794"/>
              <a:gd name="connsiteX14" fmla="*/ 816769 w 962025"/>
              <a:gd name="connsiteY14" fmla="*/ 595313 h 1016794"/>
              <a:gd name="connsiteX15" fmla="*/ 962025 w 962025"/>
              <a:gd name="connsiteY15" fmla="*/ 714375 h 1016794"/>
              <a:gd name="connsiteX16" fmla="*/ 959644 w 962025"/>
              <a:gd name="connsiteY16" fmla="*/ 833438 h 1016794"/>
              <a:gd name="connsiteX17" fmla="*/ 850106 w 962025"/>
              <a:gd name="connsiteY17" fmla="*/ 883444 h 1016794"/>
              <a:gd name="connsiteX18" fmla="*/ 850106 w 962025"/>
              <a:gd name="connsiteY18" fmla="*/ 907257 h 1016794"/>
              <a:gd name="connsiteX19" fmla="*/ 764381 w 962025"/>
              <a:gd name="connsiteY19" fmla="*/ 866775 h 1016794"/>
              <a:gd name="connsiteX20" fmla="*/ 754856 w 962025"/>
              <a:gd name="connsiteY20" fmla="*/ 1012032 h 1016794"/>
              <a:gd name="connsiteX21" fmla="*/ 650081 w 962025"/>
              <a:gd name="connsiteY21" fmla="*/ 995363 h 1016794"/>
              <a:gd name="connsiteX22" fmla="*/ 516731 w 962025"/>
              <a:gd name="connsiteY22" fmla="*/ 988219 h 1016794"/>
              <a:gd name="connsiteX23" fmla="*/ 421481 w 962025"/>
              <a:gd name="connsiteY23" fmla="*/ 1016794 h 1016794"/>
              <a:gd name="connsiteX24" fmla="*/ 357188 w 962025"/>
              <a:gd name="connsiteY24" fmla="*/ 921544 h 1016794"/>
              <a:gd name="connsiteX25" fmla="*/ 285750 w 962025"/>
              <a:gd name="connsiteY25" fmla="*/ 862013 h 1016794"/>
              <a:gd name="connsiteX26" fmla="*/ 230981 w 962025"/>
              <a:gd name="connsiteY26" fmla="*/ 952500 h 1016794"/>
              <a:gd name="connsiteX27" fmla="*/ 116681 w 962025"/>
              <a:gd name="connsiteY27" fmla="*/ 904875 h 1016794"/>
              <a:gd name="connsiteX28" fmla="*/ 78581 w 962025"/>
              <a:gd name="connsiteY28" fmla="*/ 904875 h 1016794"/>
              <a:gd name="connsiteX29" fmla="*/ 71438 w 962025"/>
              <a:gd name="connsiteY29" fmla="*/ 759619 h 1016794"/>
              <a:gd name="connsiteX30" fmla="*/ 154781 w 962025"/>
              <a:gd name="connsiteY30" fmla="*/ 707232 h 1016794"/>
              <a:gd name="connsiteX31" fmla="*/ 323850 w 962025"/>
              <a:gd name="connsiteY31" fmla="*/ 723900 h 1016794"/>
              <a:gd name="connsiteX32" fmla="*/ 300038 w 962025"/>
              <a:gd name="connsiteY32" fmla="*/ 569119 h 1016794"/>
              <a:gd name="connsiteX33" fmla="*/ 190500 w 962025"/>
              <a:gd name="connsiteY33" fmla="*/ 438150 h 1016794"/>
              <a:gd name="connsiteX34" fmla="*/ 85725 w 962025"/>
              <a:gd name="connsiteY34" fmla="*/ 359569 h 1016794"/>
              <a:gd name="connsiteX35" fmla="*/ 59531 w 962025"/>
              <a:gd name="connsiteY35" fmla="*/ 259557 h 1016794"/>
              <a:gd name="connsiteX36" fmla="*/ 76200 w 962025"/>
              <a:gd name="connsiteY36" fmla="*/ 123825 h 1016794"/>
              <a:gd name="connsiteX37" fmla="*/ 0 w 962025"/>
              <a:gd name="connsiteY37" fmla="*/ 69057 h 1016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962025" h="1016794">
                <a:moveTo>
                  <a:pt x="0" y="69057"/>
                </a:moveTo>
                <a:lnTo>
                  <a:pt x="102394" y="66675"/>
                </a:lnTo>
                <a:lnTo>
                  <a:pt x="183356" y="130969"/>
                </a:lnTo>
                <a:lnTo>
                  <a:pt x="228600" y="164307"/>
                </a:lnTo>
                <a:lnTo>
                  <a:pt x="233363" y="195263"/>
                </a:lnTo>
                <a:lnTo>
                  <a:pt x="233363" y="78582"/>
                </a:lnTo>
                <a:lnTo>
                  <a:pt x="278606" y="47625"/>
                </a:lnTo>
                <a:lnTo>
                  <a:pt x="302419" y="0"/>
                </a:lnTo>
                <a:lnTo>
                  <a:pt x="421481" y="23813"/>
                </a:lnTo>
                <a:lnTo>
                  <a:pt x="488156" y="76200"/>
                </a:lnTo>
                <a:lnTo>
                  <a:pt x="573881" y="88107"/>
                </a:lnTo>
                <a:lnTo>
                  <a:pt x="745331" y="140494"/>
                </a:lnTo>
                <a:lnTo>
                  <a:pt x="709613" y="264319"/>
                </a:lnTo>
                <a:lnTo>
                  <a:pt x="735806" y="476250"/>
                </a:lnTo>
                <a:lnTo>
                  <a:pt x="816769" y="595313"/>
                </a:lnTo>
                <a:lnTo>
                  <a:pt x="962025" y="714375"/>
                </a:lnTo>
                <a:cubicBezTo>
                  <a:pt x="961231" y="754063"/>
                  <a:pt x="960438" y="793750"/>
                  <a:pt x="959644" y="833438"/>
                </a:cubicBezTo>
                <a:lnTo>
                  <a:pt x="850106" y="883444"/>
                </a:lnTo>
                <a:lnTo>
                  <a:pt x="850106" y="907257"/>
                </a:lnTo>
                <a:lnTo>
                  <a:pt x="764381" y="866775"/>
                </a:lnTo>
                <a:lnTo>
                  <a:pt x="754856" y="1012032"/>
                </a:lnTo>
                <a:lnTo>
                  <a:pt x="650081" y="995363"/>
                </a:lnTo>
                <a:lnTo>
                  <a:pt x="516731" y="988219"/>
                </a:lnTo>
                <a:lnTo>
                  <a:pt x="421481" y="1016794"/>
                </a:lnTo>
                <a:lnTo>
                  <a:pt x="357188" y="921544"/>
                </a:lnTo>
                <a:lnTo>
                  <a:pt x="285750" y="862013"/>
                </a:lnTo>
                <a:lnTo>
                  <a:pt x="230981" y="952500"/>
                </a:lnTo>
                <a:lnTo>
                  <a:pt x="116681" y="904875"/>
                </a:lnTo>
                <a:lnTo>
                  <a:pt x="78581" y="904875"/>
                </a:lnTo>
                <a:lnTo>
                  <a:pt x="71438" y="759619"/>
                </a:lnTo>
                <a:lnTo>
                  <a:pt x="154781" y="707232"/>
                </a:lnTo>
                <a:lnTo>
                  <a:pt x="323850" y="723900"/>
                </a:lnTo>
                <a:lnTo>
                  <a:pt x="300038" y="569119"/>
                </a:lnTo>
                <a:lnTo>
                  <a:pt x="190500" y="438150"/>
                </a:lnTo>
                <a:lnTo>
                  <a:pt x="85725" y="359569"/>
                </a:lnTo>
                <a:lnTo>
                  <a:pt x="59531" y="259557"/>
                </a:lnTo>
                <a:lnTo>
                  <a:pt x="76200" y="123825"/>
                </a:lnTo>
                <a:lnTo>
                  <a:pt x="0" y="69057"/>
                </a:lnTo>
                <a:close/>
              </a:path>
            </a:pathLst>
          </a:custGeom>
          <a:solidFill>
            <a:srgbClr val="B889DB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59" name="Полилиния 58"/>
          <p:cNvSpPr>
            <a:spLocks noChangeAspect="1"/>
          </p:cNvSpPr>
          <p:nvPr/>
        </p:nvSpPr>
        <p:spPr>
          <a:xfrm>
            <a:off x="5119301" y="1910922"/>
            <a:ext cx="892555" cy="1006206"/>
          </a:xfrm>
          <a:custGeom>
            <a:avLst/>
            <a:gdLst>
              <a:gd name="connsiteX0" fmla="*/ 85725 w 1081087"/>
              <a:gd name="connsiteY0" fmla="*/ 1016793 h 1269206"/>
              <a:gd name="connsiteX1" fmla="*/ 85725 w 1081087"/>
              <a:gd name="connsiteY1" fmla="*/ 1016793 h 1269206"/>
              <a:gd name="connsiteX2" fmla="*/ 142875 w 1081087"/>
              <a:gd name="connsiteY2" fmla="*/ 778668 h 1269206"/>
              <a:gd name="connsiteX3" fmla="*/ 123825 w 1081087"/>
              <a:gd name="connsiteY3" fmla="*/ 657225 h 1269206"/>
              <a:gd name="connsiteX4" fmla="*/ 28575 w 1081087"/>
              <a:gd name="connsiteY4" fmla="*/ 573881 h 1269206"/>
              <a:gd name="connsiteX5" fmla="*/ 0 w 1081087"/>
              <a:gd name="connsiteY5" fmla="*/ 440531 h 1269206"/>
              <a:gd name="connsiteX6" fmla="*/ 52387 w 1081087"/>
              <a:gd name="connsiteY6" fmla="*/ 300037 h 1269206"/>
              <a:gd name="connsiteX7" fmla="*/ 207169 w 1081087"/>
              <a:gd name="connsiteY7" fmla="*/ 304800 h 1269206"/>
              <a:gd name="connsiteX8" fmla="*/ 383381 w 1081087"/>
              <a:gd name="connsiteY8" fmla="*/ 304800 h 1269206"/>
              <a:gd name="connsiteX9" fmla="*/ 561975 w 1081087"/>
              <a:gd name="connsiteY9" fmla="*/ 323850 h 1269206"/>
              <a:gd name="connsiteX10" fmla="*/ 604837 w 1081087"/>
              <a:gd name="connsiteY10" fmla="*/ 326231 h 1269206"/>
              <a:gd name="connsiteX11" fmla="*/ 707231 w 1081087"/>
              <a:gd name="connsiteY11" fmla="*/ 257175 h 1269206"/>
              <a:gd name="connsiteX12" fmla="*/ 757237 w 1081087"/>
              <a:gd name="connsiteY12" fmla="*/ 159543 h 1269206"/>
              <a:gd name="connsiteX13" fmla="*/ 897731 w 1081087"/>
              <a:gd name="connsiteY13" fmla="*/ 166687 h 1269206"/>
              <a:gd name="connsiteX14" fmla="*/ 926306 w 1081087"/>
              <a:gd name="connsiteY14" fmla="*/ 119062 h 1269206"/>
              <a:gd name="connsiteX15" fmla="*/ 928687 w 1081087"/>
              <a:gd name="connsiteY15" fmla="*/ 23812 h 1269206"/>
              <a:gd name="connsiteX16" fmla="*/ 976312 w 1081087"/>
              <a:gd name="connsiteY16" fmla="*/ 0 h 1269206"/>
              <a:gd name="connsiteX17" fmla="*/ 1081087 w 1081087"/>
              <a:gd name="connsiteY17" fmla="*/ 28575 h 1269206"/>
              <a:gd name="connsiteX18" fmla="*/ 1062037 w 1081087"/>
              <a:gd name="connsiteY18" fmla="*/ 64293 h 1269206"/>
              <a:gd name="connsiteX19" fmla="*/ 1050131 w 1081087"/>
              <a:gd name="connsiteY19" fmla="*/ 180975 h 1269206"/>
              <a:gd name="connsiteX20" fmla="*/ 1064419 w 1081087"/>
              <a:gd name="connsiteY20" fmla="*/ 323850 h 1269206"/>
              <a:gd name="connsiteX21" fmla="*/ 1031081 w 1081087"/>
              <a:gd name="connsiteY21" fmla="*/ 614362 h 1269206"/>
              <a:gd name="connsiteX22" fmla="*/ 1076325 w 1081087"/>
              <a:gd name="connsiteY22" fmla="*/ 704850 h 1269206"/>
              <a:gd name="connsiteX23" fmla="*/ 1045369 w 1081087"/>
              <a:gd name="connsiteY23" fmla="*/ 857250 h 1269206"/>
              <a:gd name="connsiteX24" fmla="*/ 852487 w 1081087"/>
              <a:gd name="connsiteY24" fmla="*/ 1126331 h 1269206"/>
              <a:gd name="connsiteX25" fmla="*/ 831056 w 1081087"/>
              <a:gd name="connsiteY25" fmla="*/ 1202531 h 1269206"/>
              <a:gd name="connsiteX26" fmla="*/ 647700 w 1081087"/>
              <a:gd name="connsiteY26" fmla="*/ 1157287 h 1269206"/>
              <a:gd name="connsiteX27" fmla="*/ 576262 w 1081087"/>
              <a:gd name="connsiteY27" fmla="*/ 1147762 h 1269206"/>
              <a:gd name="connsiteX28" fmla="*/ 511969 w 1081087"/>
              <a:gd name="connsiteY28" fmla="*/ 1095375 h 1269206"/>
              <a:gd name="connsiteX29" fmla="*/ 392906 w 1081087"/>
              <a:gd name="connsiteY29" fmla="*/ 1069181 h 1269206"/>
              <a:gd name="connsiteX30" fmla="*/ 364331 w 1081087"/>
              <a:gd name="connsiteY30" fmla="*/ 1121568 h 1269206"/>
              <a:gd name="connsiteX31" fmla="*/ 321469 w 1081087"/>
              <a:gd name="connsiteY31" fmla="*/ 1152525 h 1269206"/>
              <a:gd name="connsiteX32" fmla="*/ 321469 w 1081087"/>
              <a:gd name="connsiteY32" fmla="*/ 1269206 h 1269206"/>
              <a:gd name="connsiteX33" fmla="*/ 307181 w 1081087"/>
              <a:gd name="connsiteY33" fmla="*/ 1223962 h 1269206"/>
              <a:gd name="connsiteX34" fmla="*/ 192881 w 1081087"/>
              <a:gd name="connsiteY34" fmla="*/ 1143000 h 1269206"/>
              <a:gd name="connsiteX35" fmla="*/ 88106 w 1081087"/>
              <a:gd name="connsiteY35" fmla="*/ 1138237 h 1269206"/>
              <a:gd name="connsiteX36" fmla="*/ 85725 w 1081087"/>
              <a:gd name="connsiteY36" fmla="*/ 1016793 h 1269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81087" h="1269206">
                <a:moveTo>
                  <a:pt x="85725" y="1016793"/>
                </a:moveTo>
                <a:lnTo>
                  <a:pt x="85725" y="1016793"/>
                </a:lnTo>
                <a:lnTo>
                  <a:pt x="142875" y="778668"/>
                </a:lnTo>
                <a:lnTo>
                  <a:pt x="123825" y="657225"/>
                </a:lnTo>
                <a:lnTo>
                  <a:pt x="28575" y="573881"/>
                </a:lnTo>
                <a:lnTo>
                  <a:pt x="0" y="440531"/>
                </a:lnTo>
                <a:lnTo>
                  <a:pt x="52387" y="300037"/>
                </a:lnTo>
                <a:lnTo>
                  <a:pt x="207169" y="304800"/>
                </a:lnTo>
                <a:lnTo>
                  <a:pt x="383381" y="304800"/>
                </a:lnTo>
                <a:lnTo>
                  <a:pt x="561975" y="323850"/>
                </a:lnTo>
                <a:lnTo>
                  <a:pt x="604837" y="326231"/>
                </a:lnTo>
                <a:lnTo>
                  <a:pt x="707231" y="257175"/>
                </a:lnTo>
                <a:lnTo>
                  <a:pt x="757237" y="159543"/>
                </a:lnTo>
                <a:lnTo>
                  <a:pt x="897731" y="166687"/>
                </a:lnTo>
                <a:lnTo>
                  <a:pt x="926306" y="119062"/>
                </a:lnTo>
                <a:cubicBezTo>
                  <a:pt x="927100" y="87312"/>
                  <a:pt x="927893" y="55562"/>
                  <a:pt x="928687" y="23812"/>
                </a:cubicBezTo>
                <a:lnTo>
                  <a:pt x="976312" y="0"/>
                </a:lnTo>
                <a:lnTo>
                  <a:pt x="1081087" y="28575"/>
                </a:lnTo>
                <a:lnTo>
                  <a:pt x="1062037" y="64293"/>
                </a:lnTo>
                <a:lnTo>
                  <a:pt x="1050131" y="180975"/>
                </a:lnTo>
                <a:lnTo>
                  <a:pt x="1064419" y="323850"/>
                </a:lnTo>
                <a:lnTo>
                  <a:pt x="1031081" y="614362"/>
                </a:lnTo>
                <a:lnTo>
                  <a:pt x="1076325" y="704850"/>
                </a:lnTo>
                <a:lnTo>
                  <a:pt x="1045369" y="857250"/>
                </a:lnTo>
                <a:lnTo>
                  <a:pt x="852487" y="1126331"/>
                </a:lnTo>
                <a:lnTo>
                  <a:pt x="831056" y="1202531"/>
                </a:lnTo>
                <a:lnTo>
                  <a:pt x="647700" y="1157287"/>
                </a:lnTo>
                <a:lnTo>
                  <a:pt x="576262" y="1147762"/>
                </a:lnTo>
                <a:lnTo>
                  <a:pt x="511969" y="1095375"/>
                </a:lnTo>
                <a:lnTo>
                  <a:pt x="392906" y="1069181"/>
                </a:lnTo>
                <a:lnTo>
                  <a:pt x="364331" y="1121568"/>
                </a:lnTo>
                <a:lnTo>
                  <a:pt x="321469" y="1152525"/>
                </a:lnTo>
                <a:lnTo>
                  <a:pt x="321469" y="1269206"/>
                </a:lnTo>
                <a:lnTo>
                  <a:pt x="307181" y="1223962"/>
                </a:lnTo>
                <a:lnTo>
                  <a:pt x="192881" y="1143000"/>
                </a:lnTo>
                <a:lnTo>
                  <a:pt x="88106" y="1138237"/>
                </a:lnTo>
                <a:cubicBezTo>
                  <a:pt x="87312" y="1097756"/>
                  <a:pt x="86519" y="1057274"/>
                  <a:pt x="85725" y="1016793"/>
                </a:cubicBez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0" name="Полилиния 59"/>
          <p:cNvSpPr>
            <a:spLocks noChangeAspect="1"/>
          </p:cNvSpPr>
          <p:nvPr/>
        </p:nvSpPr>
        <p:spPr>
          <a:xfrm>
            <a:off x="4803921" y="1500496"/>
            <a:ext cx="1131387" cy="666390"/>
          </a:xfrm>
          <a:custGeom>
            <a:avLst/>
            <a:gdLst>
              <a:gd name="connsiteX0" fmla="*/ 500062 w 1371600"/>
              <a:gd name="connsiteY0" fmla="*/ 0 h 840582"/>
              <a:gd name="connsiteX1" fmla="*/ 616743 w 1371600"/>
              <a:gd name="connsiteY1" fmla="*/ 90488 h 840582"/>
              <a:gd name="connsiteX2" fmla="*/ 907256 w 1371600"/>
              <a:gd name="connsiteY2" fmla="*/ 64294 h 840582"/>
              <a:gd name="connsiteX3" fmla="*/ 916781 w 1371600"/>
              <a:gd name="connsiteY3" fmla="*/ 157163 h 840582"/>
              <a:gd name="connsiteX4" fmla="*/ 945356 w 1371600"/>
              <a:gd name="connsiteY4" fmla="*/ 176213 h 840582"/>
              <a:gd name="connsiteX5" fmla="*/ 928687 w 1371600"/>
              <a:gd name="connsiteY5" fmla="*/ 273844 h 840582"/>
              <a:gd name="connsiteX6" fmla="*/ 942975 w 1371600"/>
              <a:gd name="connsiteY6" fmla="*/ 326232 h 840582"/>
              <a:gd name="connsiteX7" fmla="*/ 1371600 w 1371600"/>
              <a:gd name="connsiteY7" fmla="*/ 514350 h 840582"/>
              <a:gd name="connsiteX8" fmla="*/ 1312068 w 1371600"/>
              <a:gd name="connsiteY8" fmla="*/ 542925 h 840582"/>
              <a:gd name="connsiteX9" fmla="*/ 1307306 w 1371600"/>
              <a:gd name="connsiteY9" fmla="*/ 631032 h 840582"/>
              <a:gd name="connsiteX10" fmla="*/ 1281112 w 1371600"/>
              <a:gd name="connsiteY10" fmla="*/ 678657 h 840582"/>
              <a:gd name="connsiteX11" fmla="*/ 1138237 w 1371600"/>
              <a:gd name="connsiteY11" fmla="*/ 676275 h 840582"/>
              <a:gd name="connsiteX12" fmla="*/ 1085850 w 1371600"/>
              <a:gd name="connsiteY12" fmla="*/ 773907 h 840582"/>
              <a:gd name="connsiteX13" fmla="*/ 988218 w 1371600"/>
              <a:gd name="connsiteY13" fmla="*/ 840582 h 840582"/>
              <a:gd name="connsiteX14" fmla="*/ 742950 w 1371600"/>
              <a:gd name="connsiteY14" fmla="*/ 821532 h 840582"/>
              <a:gd name="connsiteX15" fmla="*/ 438150 w 1371600"/>
              <a:gd name="connsiteY15" fmla="*/ 812007 h 840582"/>
              <a:gd name="connsiteX16" fmla="*/ 497681 w 1371600"/>
              <a:gd name="connsiteY16" fmla="*/ 619125 h 840582"/>
              <a:gd name="connsiteX17" fmla="*/ 397668 w 1371600"/>
              <a:gd name="connsiteY17" fmla="*/ 628650 h 840582"/>
              <a:gd name="connsiteX18" fmla="*/ 316706 w 1371600"/>
              <a:gd name="connsiteY18" fmla="*/ 690563 h 840582"/>
              <a:gd name="connsiteX19" fmla="*/ 242887 w 1371600"/>
              <a:gd name="connsiteY19" fmla="*/ 704850 h 840582"/>
              <a:gd name="connsiteX20" fmla="*/ 23812 w 1371600"/>
              <a:gd name="connsiteY20" fmla="*/ 628650 h 840582"/>
              <a:gd name="connsiteX21" fmla="*/ 0 w 1371600"/>
              <a:gd name="connsiteY21" fmla="*/ 454819 h 840582"/>
              <a:gd name="connsiteX22" fmla="*/ 78581 w 1371600"/>
              <a:gd name="connsiteY22" fmla="*/ 431007 h 840582"/>
              <a:gd name="connsiteX23" fmla="*/ 235743 w 1371600"/>
              <a:gd name="connsiteY23" fmla="*/ 450057 h 840582"/>
              <a:gd name="connsiteX24" fmla="*/ 309562 w 1371600"/>
              <a:gd name="connsiteY24" fmla="*/ 421482 h 840582"/>
              <a:gd name="connsiteX25" fmla="*/ 307181 w 1371600"/>
              <a:gd name="connsiteY25" fmla="*/ 297657 h 840582"/>
              <a:gd name="connsiteX26" fmla="*/ 416718 w 1371600"/>
              <a:gd name="connsiteY26" fmla="*/ 95250 h 840582"/>
              <a:gd name="connsiteX27" fmla="*/ 500062 w 1371600"/>
              <a:gd name="connsiteY27" fmla="*/ 0 h 84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371600" h="840582">
                <a:moveTo>
                  <a:pt x="500062" y="0"/>
                </a:moveTo>
                <a:lnTo>
                  <a:pt x="616743" y="90488"/>
                </a:lnTo>
                <a:lnTo>
                  <a:pt x="907256" y="64294"/>
                </a:lnTo>
                <a:lnTo>
                  <a:pt x="916781" y="157163"/>
                </a:lnTo>
                <a:lnTo>
                  <a:pt x="945356" y="176213"/>
                </a:lnTo>
                <a:lnTo>
                  <a:pt x="928687" y="273844"/>
                </a:lnTo>
                <a:lnTo>
                  <a:pt x="942975" y="326232"/>
                </a:lnTo>
                <a:lnTo>
                  <a:pt x="1371600" y="514350"/>
                </a:lnTo>
                <a:lnTo>
                  <a:pt x="1312068" y="542925"/>
                </a:lnTo>
                <a:lnTo>
                  <a:pt x="1307306" y="631032"/>
                </a:lnTo>
                <a:lnTo>
                  <a:pt x="1281112" y="678657"/>
                </a:lnTo>
                <a:lnTo>
                  <a:pt x="1138237" y="676275"/>
                </a:lnTo>
                <a:lnTo>
                  <a:pt x="1085850" y="773907"/>
                </a:lnTo>
                <a:lnTo>
                  <a:pt x="988218" y="840582"/>
                </a:lnTo>
                <a:lnTo>
                  <a:pt x="742950" y="821532"/>
                </a:lnTo>
                <a:lnTo>
                  <a:pt x="438150" y="812007"/>
                </a:lnTo>
                <a:lnTo>
                  <a:pt x="497681" y="619125"/>
                </a:lnTo>
                <a:lnTo>
                  <a:pt x="397668" y="628650"/>
                </a:lnTo>
                <a:lnTo>
                  <a:pt x="316706" y="690563"/>
                </a:lnTo>
                <a:lnTo>
                  <a:pt x="242887" y="704850"/>
                </a:lnTo>
                <a:lnTo>
                  <a:pt x="23812" y="628650"/>
                </a:lnTo>
                <a:lnTo>
                  <a:pt x="0" y="454819"/>
                </a:lnTo>
                <a:lnTo>
                  <a:pt x="78581" y="431007"/>
                </a:lnTo>
                <a:lnTo>
                  <a:pt x="235743" y="450057"/>
                </a:lnTo>
                <a:lnTo>
                  <a:pt x="309562" y="421482"/>
                </a:lnTo>
                <a:cubicBezTo>
                  <a:pt x="308768" y="380207"/>
                  <a:pt x="307975" y="338932"/>
                  <a:pt x="307181" y="297657"/>
                </a:cubicBezTo>
                <a:lnTo>
                  <a:pt x="416718" y="95250"/>
                </a:lnTo>
                <a:lnTo>
                  <a:pt x="500062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1" name="Полилиния 60"/>
          <p:cNvSpPr>
            <a:spLocks noChangeAspect="1"/>
          </p:cNvSpPr>
          <p:nvPr/>
        </p:nvSpPr>
        <p:spPr>
          <a:xfrm>
            <a:off x="6592096" y="2837690"/>
            <a:ext cx="771609" cy="1010619"/>
          </a:xfrm>
          <a:custGeom>
            <a:avLst/>
            <a:gdLst>
              <a:gd name="connsiteX0" fmla="*/ 171450 w 935832"/>
              <a:gd name="connsiteY0" fmla="*/ 0 h 1273969"/>
              <a:gd name="connsiteX1" fmla="*/ 414338 w 935832"/>
              <a:gd name="connsiteY1" fmla="*/ 40482 h 1273969"/>
              <a:gd name="connsiteX2" fmla="*/ 450057 w 935832"/>
              <a:gd name="connsiteY2" fmla="*/ 321469 h 1273969"/>
              <a:gd name="connsiteX3" fmla="*/ 704850 w 935832"/>
              <a:gd name="connsiteY3" fmla="*/ 371475 h 1273969"/>
              <a:gd name="connsiteX4" fmla="*/ 588169 w 935832"/>
              <a:gd name="connsiteY4" fmla="*/ 431007 h 1273969"/>
              <a:gd name="connsiteX5" fmla="*/ 628650 w 935832"/>
              <a:gd name="connsiteY5" fmla="*/ 621507 h 1273969"/>
              <a:gd name="connsiteX6" fmla="*/ 711994 w 935832"/>
              <a:gd name="connsiteY6" fmla="*/ 726282 h 1273969"/>
              <a:gd name="connsiteX7" fmla="*/ 740569 w 935832"/>
              <a:gd name="connsiteY7" fmla="*/ 873919 h 1273969"/>
              <a:gd name="connsiteX8" fmla="*/ 845344 w 935832"/>
              <a:gd name="connsiteY8" fmla="*/ 985838 h 1273969"/>
              <a:gd name="connsiteX9" fmla="*/ 935832 w 935832"/>
              <a:gd name="connsiteY9" fmla="*/ 995363 h 1273969"/>
              <a:gd name="connsiteX10" fmla="*/ 871538 w 935832"/>
              <a:gd name="connsiteY10" fmla="*/ 1197769 h 1273969"/>
              <a:gd name="connsiteX11" fmla="*/ 788194 w 935832"/>
              <a:gd name="connsiteY11" fmla="*/ 1228725 h 1273969"/>
              <a:gd name="connsiteX12" fmla="*/ 766763 w 935832"/>
              <a:gd name="connsiteY12" fmla="*/ 1273969 h 1273969"/>
              <a:gd name="connsiteX13" fmla="*/ 547688 w 935832"/>
              <a:gd name="connsiteY13" fmla="*/ 1159669 h 1273969"/>
              <a:gd name="connsiteX14" fmla="*/ 497682 w 935832"/>
              <a:gd name="connsiteY14" fmla="*/ 983457 h 1273969"/>
              <a:gd name="connsiteX15" fmla="*/ 280988 w 935832"/>
              <a:gd name="connsiteY15" fmla="*/ 1009650 h 1273969"/>
              <a:gd name="connsiteX16" fmla="*/ 230982 w 935832"/>
              <a:gd name="connsiteY16" fmla="*/ 1026319 h 1273969"/>
              <a:gd name="connsiteX17" fmla="*/ 159544 w 935832"/>
              <a:gd name="connsiteY17" fmla="*/ 1026319 h 1273969"/>
              <a:gd name="connsiteX18" fmla="*/ 97632 w 935832"/>
              <a:gd name="connsiteY18" fmla="*/ 942975 h 1273969"/>
              <a:gd name="connsiteX19" fmla="*/ 4763 w 935832"/>
              <a:gd name="connsiteY19" fmla="*/ 892969 h 1273969"/>
              <a:gd name="connsiteX20" fmla="*/ 50007 w 935832"/>
              <a:gd name="connsiteY20" fmla="*/ 859632 h 1273969"/>
              <a:gd name="connsiteX21" fmla="*/ 116682 w 935832"/>
              <a:gd name="connsiteY21" fmla="*/ 752475 h 1273969"/>
              <a:gd name="connsiteX22" fmla="*/ 130969 w 935832"/>
              <a:gd name="connsiteY22" fmla="*/ 707232 h 1273969"/>
              <a:gd name="connsiteX23" fmla="*/ 138113 w 935832"/>
              <a:gd name="connsiteY23" fmla="*/ 631032 h 1273969"/>
              <a:gd name="connsiteX24" fmla="*/ 121444 w 935832"/>
              <a:gd name="connsiteY24" fmla="*/ 592932 h 1273969"/>
              <a:gd name="connsiteX25" fmla="*/ 42863 w 935832"/>
              <a:gd name="connsiteY25" fmla="*/ 542925 h 1273969"/>
              <a:gd name="connsiteX26" fmla="*/ 0 w 935832"/>
              <a:gd name="connsiteY26" fmla="*/ 481013 h 1273969"/>
              <a:gd name="connsiteX27" fmla="*/ 2382 w 935832"/>
              <a:gd name="connsiteY27" fmla="*/ 433388 h 1273969"/>
              <a:gd name="connsiteX28" fmla="*/ 100013 w 935832"/>
              <a:gd name="connsiteY28" fmla="*/ 326232 h 1273969"/>
              <a:gd name="connsiteX29" fmla="*/ 104775 w 935832"/>
              <a:gd name="connsiteY29" fmla="*/ 209550 h 1273969"/>
              <a:gd name="connsiteX30" fmla="*/ 142875 w 935832"/>
              <a:gd name="connsiteY30" fmla="*/ 216694 h 1273969"/>
              <a:gd name="connsiteX31" fmla="*/ 171450 w 935832"/>
              <a:gd name="connsiteY31" fmla="*/ 0 h 127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35832" h="1273969">
                <a:moveTo>
                  <a:pt x="171450" y="0"/>
                </a:moveTo>
                <a:lnTo>
                  <a:pt x="414338" y="40482"/>
                </a:lnTo>
                <a:lnTo>
                  <a:pt x="450057" y="321469"/>
                </a:lnTo>
                <a:lnTo>
                  <a:pt x="704850" y="371475"/>
                </a:lnTo>
                <a:lnTo>
                  <a:pt x="588169" y="431007"/>
                </a:lnTo>
                <a:lnTo>
                  <a:pt x="628650" y="621507"/>
                </a:lnTo>
                <a:lnTo>
                  <a:pt x="711994" y="726282"/>
                </a:lnTo>
                <a:lnTo>
                  <a:pt x="740569" y="873919"/>
                </a:lnTo>
                <a:lnTo>
                  <a:pt x="845344" y="985838"/>
                </a:lnTo>
                <a:lnTo>
                  <a:pt x="935832" y="995363"/>
                </a:lnTo>
                <a:lnTo>
                  <a:pt x="871538" y="1197769"/>
                </a:lnTo>
                <a:lnTo>
                  <a:pt x="788194" y="1228725"/>
                </a:lnTo>
                <a:lnTo>
                  <a:pt x="766763" y="1273969"/>
                </a:lnTo>
                <a:lnTo>
                  <a:pt x="547688" y="1159669"/>
                </a:lnTo>
                <a:lnTo>
                  <a:pt x="497682" y="983457"/>
                </a:lnTo>
                <a:lnTo>
                  <a:pt x="280988" y="1009650"/>
                </a:lnTo>
                <a:lnTo>
                  <a:pt x="230982" y="1026319"/>
                </a:lnTo>
                <a:lnTo>
                  <a:pt x="159544" y="1026319"/>
                </a:lnTo>
                <a:lnTo>
                  <a:pt x="97632" y="942975"/>
                </a:lnTo>
                <a:lnTo>
                  <a:pt x="4763" y="892969"/>
                </a:lnTo>
                <a:lnTo>
                  <a:pt x="50007" y="859632"/>
                </a:lnTo>
                <a:lnTo>
                  <a:pt x="116682" y="752475"/>
                </a:lnTo>
                <a:lnTo>
                  <a:pt x="130969" y="707232"/>
                </a:lnTo>
                <a:lnTo>
                  <a:pt x="138113" y="631032"/>
                </a:lnTo>
                <a:lnTo>
                  <a:pt x="121444" y="592932"/>
                </a:lnTo>
                <a:lnTo>
                  <a:pt x="42863" y="542925"/>
                </a:lnTo>
                <a:lnTo>
                  <a:pt x="0" y="481013"/>
                </a:lnTo>
                <a:lnTo>
                  <a:pt x="2382" y="433388"/>
                </a:lnTo>
                <a:lnTo>
                  <a:pt x="100013" y="326232"/>
                </a:lnTo>
                <a:lnTo>
                  <a:pt x="104775" y="209550"/>
                </a:lnTo>
                <a:lnTo>
                  <a:pt x="142875" y="216694"/>
                </a:lnTo>
                <a:lnTo>
                  <a:pt x="171450" y="0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2" name="Полилиния 61"/>
          <p:cNvSpPr>
            <a:spLocks noChangeAspect="1"/>
          </p:cNvSpPr>
          <p:nvPr/>
        </p:nvSpPr>
        <p:spPr>
          <a:xfrm>
            <a:off x="8297597" y="2689114"/>
            <a:ext cx="754768" cy="1122419"/>
          </a:xfrm>
          <a:custGeom>
            <a:avLst/>
            <a:gdLst>
              <a:gd name="connsiteX0" fmla="*/ 0 w 914400"/>
              <a:gd name="connsiteY0" fmla="*/ 0 h 1416843"/>
              <a:gd name="connsiteX1" fmla="*/ 171450 w 914400"/>
              <a:gd name="connsiteY1" fmla="*/ 14287 h 1416843"/>
              <a:gd name="connsiteX2" fmla="*/ 323850 w 914400"/>
              <a:gd name="connsiteY2" fmla="*/ 80962 h 1416843"/>
              <a:gd name="connsiteX3" fmla="*/ 454819 w 914400"/>
              <a:gd name="connsiteY3" fmla="*/ 114300 h 1416843"/>
              <a:gd name="connsiteX4" fmla="*/ 447675 w 914400"/>
              <a:gd name="connsiteY4" fmla="*/ 147637 h 1416843"/>
              <a:gd name="connsiteX5" fmla="*/ 531019 w 914400"/>
              <a:gd name="connsiteY5" fmla="*/ 392906 h 1416843"/>
              <a:gd name="connsiteX6" fmla="*/ 742950 w 914400"/>
              <a:gd name="connsiteY6" fmla="*/ 395287 h 1416843"/>
              <a:gd name="connsiteX7" fmla="*/ 804863 w 914400"/>
              <a:gd name="connsiteY7" fmla="*/ 371475 h 1416843"/>
              <a:gd name="connsiteX8" fmla="*/ 902494 w 914400"/>
              <a:gd name="connsiteY8" fmla="*/ 454818 h 1416843"/>
              <a:gd name="connsiteX9" fmla="*/ 881063 w 914400"/>
              <a:gd name="connsiteY9" fmla="*/ 550068 h 1416843"/>
              <a:gd name="connsiteX10" fmla="*/ 833438 w 914400"/>
              <a:gd name="connsiteY10" fmla="*/ 631031 h 1416843"/>
              <a:gd name="connsiteX11" fmla="*/ 878681 w 914400"/>
              <a:gd name="connsiteY11" fmla="*/ 819150 h 1416843"/>
              <a:gd name="connsiteX12" fmla="*/ 914400 w 914400"/>
              <a:gd name="connsiteY12" fmla="*/ 881062 h 1416843"/>
              <a:gd name="connsiteX13" fmla="*/ 883444 w 914400"/>
              <a:gd name="connsiteY13" fmla="*/ 947737 h 1416843"/>
              <a:gd name="connsiteX14" fmla="*/ 814388 w 914400"/>
              <a:gd name="connsiteY14" fmla="*/ 1007268 h 1416843"/>
              <a:gd name="connsiteX15" fmla="*/ 778669 w 914400"/>
              <a:gd name="connsiteY15" fmla="*/ 1154906 h 1416843"/>
              <a:gd name="connsiteX16" fmla="*/ 866775 w 914400"/>
              <a:gd name="connsiteY16" fmla="*/ 1316831 h 1416843"/>
              <a:gd name="connsiteX17" fmla="*/ 783431 w 914400"/>
              <a:gd name="connsiteY17" fmla="*/ 1328737 h 1416843"/>
              <a:gd name="connsiteX18" fmla="*/ 673894 w 914400"/>
              <a:gd name="connsiteY18" fmla="*/ 1373981 h 1416843"/>
              <a:gd name="connsiteX19" fmla="*/ 535781 w 914400"/>
              <a:gd name="connsiteY19" fmla="*/ 1416843 h 1416843"/>
              <a:gd name="connsiteX20" fmla="*/ 366713 w 914400"/>
              <a:gd name="connsiteY20" fmla="*/ 1252537 h 1416843"/>
              <a:gd name="connsiteX21" fmla="*/ 290513 w 914400"/>
              <a:gd name="connsiteY21" fmla="*/ 1266825 h 1416843"/>
              <a:gd name="connsiteX22" fmla="*/ 171450 w 914400"/>
              <a:gd name="connsiteY22" fmla="*/ 1169193 h 1416843"/>
              <a:gd name="connsiteX23" fmla="*/ 111919 w 914400"/>
              <a:gd name="connsiteY23" fmla="*/ 990600 h 1416843"/>
              <a:gd name="connsiteX24" fmla="*/ 197644 w 914400"/>
              <a:gd name="connsiteY24" fmla="*/ 721518 h 1416843"/>
              <a:gd name="connsiteX25" fmla="*/ 238125 w 914400"/>
              <a:gd name="connsiteY25" fmla="*/ 571500 h 1416843"/>
              <a:gd name="connsiteX26" fmla="*/ 347663 w 914400"/>
              <a:gd name="connsiteY26" fmla="*/ 452437 h 1416843"/>
              <a:gd name="connsiteX27" fmla="*/ 280988 w 914400"/>
              <a:gd name="connsiteY27" fmla="*/ 402431 h 1416843"/>
              <a:gd name="connsiteX28" fmla="*/ 142875 w 914400"/>
              <a:gd name="connsiteY28" fmla="*/ 357187 h 1416843"/>
              <a:gd name="connsiteX29" fmla="*/ 14288 w 914400"/>
              <a:gd name="connsiteY29" fmla="*/ 354806 h 1416843"/>
              <a:gd name="connsiteX30" fmla="*/ 61913 w 914400"/>
              <a:gd name="connsiteY30" fmla="*/ 64293 h 1416843"/>
              <a:gd name="connsiteX31" fmla="*/ 0 w 914400"/>
              <a:gd name="connsiteY31" fmla="*/ 0 h 1416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14400" h="1416843">
                <a:moveTo>
                  <a:pt x="0" y="0"/>
                </a:moveTo>
                <a:lnTo>
                  <a:pt x="171450" y="14287"/>
                </a:lnTo>
                <a:lnTo>
                  <a:pt x="323850" y="80962"/>
                </a:lnTo>
                <a:lnTo>
                  <a:pt x="454819" y="114300"/>
                </a:lnTo>
                <a:lnTo>
                  <a:pt x="447675" y="147637"/>
                </a:lnTo>
                <a:lnTo>
                  <a:pt x="531019" y="392906"/>
                </a:lnTo>
                <a:lnTo>
                  <a:pt x="742950" y="395287"/>
                </a:lnTo>
                <a:lnTo>
                  <a:pt x="804863" y="371475"/>
                </a:lnTo>
                <a:lnTo>
                  <a:pt x="902494" y="454818"/>
                </a:lnTo>
                <a:lnTo>
                  <a:pt x="881063" y="550068"/>
                </a:lnTo>
                <a:lnTo>
                  <a:pt x="833438" y="631031"/>
                </a:lnTo>
                <a:lnTo>
                  <a:pt x="878681" y="819150"/>
                </a:lnTo>
                <a:lnTo>
                  <a:pt x="914400" y="881062"/>
                </a:lnTo>
                <a:lnTo>
                  <a:pt x="883444" y="947737"/>
                </a:lnTo>
                <a:lnTo>
                  <a:pt x="814388" y="1007268"/>
                </a:lnTo>
                <a:lnTo>
                  <a:pt x="778669" y="1154906"/>
                </a:lnTo>
                <a:lnTo>
                  <a:pt x="866775" y="1316831"/>
                </a:lnTo>
                <a:lnTo>
                  <a:pt x="783431" y="1328737"/>
                </a:lnTo>
                <a:lnTo>
                  <a:pt x="673894" y="1373981"/>
                </a:lnTo>
                <a:lnTo>
                  <a:pt x="535781" y="1416843"/>
                </a:lnTo>
                <a:lnTo>
                  <a:pt x="366713" y="1252537"/>
                </a:lnTo>
                <a:lnTo>
                  <a:pt x="290513" y="1266825"/>
                </a:lnTo>
                <a:lnTo>
                  <a:pt x="171450" y="1169193"/>
                </a:lnTo>
                <a:lnTo>
                  <a:pt x="111919" y="990600"/>
                </a:lnTo>
                <a:lnTo>
                  <a:pt x="197644" y="721518"/>
                </a:lnTo>
                <a:lnTo>
                  <a:pt x="238125" y="571500"/>
                </a:lnTo>
                <a:lnTo>
                  <a:pt x="347663" y="452437"/>
                </a:lnTo>
                <a:lnTo>
                  <a:pt x="280988" y="402431"/>
                </a:lnTo>
                <a:lnTo>
                  <a:pt x="142875" y="357187"/>
                </a:lnTo>
                <a:lnTo>
                  <a:pt x="14288" y="354806"/>
                </a:lnTo>
                <a:lnTo>
                  <a:pt x="61913" y="642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3" name="Полилиния 62"/>
          <p:cNvSpPr>
            <a:spLocks noChangeAspect="1"/>
          </p:cNvSpPr>
          <p:nvPr/>
        </p:nvSpPr>
        <p:spPr>
          <a:xfrm>
            <a:off x="7680615" y="2936252"/>
            <a:ext cx="907866" cy="881165"/>
          </a:xfrm>
          <a:custGeom>
            <a:avLst/>
            <a:gdLst>
              <a:gd name="connsiteX0" fmla="*/ 0 w 1100137"/>
              <a:gd name="connsiteY0" fmla="*/ 400050 h 1112044"/>
              <a:gd name="connsiteX1" fmla="*/ 161925 w 1100137"/>
              <a:gd name="connsiteY1" fmla="*/ 364332 h 1112044"/>
              <a:gd name="connsiteX2" fmla="*/ 319087 w 1100137"/>
              <a:gd name="connsiteY2" fmla="*/ 411957 h 1112044"/>
              <a:gd name="connsiteX3" fmla="*/ 354806 w 1100137"/>
              <a:gd name="connsiteY3" fmla="*/ 283369 h 1112044"/>
              <a:gd name="connsiteX4" fmla="*/ 352425 w 1100137"/>
              <a:gd name="connsiteY4" fmla="*/ 123825 h 1112044"/>
              <a:gd name="connsiteX5" fmla="*/ 383381 w 1100137"/>
              <a:gd name="connsiteY5" fmla="*/ 104775 h 1112044"/>
              <a:gd name="connsiteX6" fmla="*/ 373856 w 1100137"/>
              <a:gd name="connsiteY6" fmla="*/ 47625 h 1112044"/>
              <a:gd name="connsiteX7" fmla="*/ 450056 w 1100137"/>
              <a:gd name="connsiteY7" fmla="*/ 0 h 1112044"/>
              <a:gd name="connsiteX8" fmla="*/ 626268 w 1100137"/>
              <a:gd name="connsiteY8" fmla="*/ 109538 h 1112044"/>
              <a:gd name="connsiteX9" fmla="*/ 762000 w 1100137"/>
              <a:gd name="connsiteY9" fmla="*/ 69057 h 1112044"/>
              <a:gd name="connsiteX10" fmla="*/ 762000 w 1100137"/>
              <a:gd name="connsiteY10" fmla="*/ 33338 h 1112044"/>
              <a:gd name="connsiteX11" fmla="*/ 885825 w 1100137"/>
              <a:gd name="connsiteY11" fmla="*/ 38100 h 1112044"/>
              <a:gd name="connsiteX12" fmla="*/ 1033462 w 1100137"/>
              <a:gd name="connsiteY12" fmla="*/ 92869 h 1112044"/>
              <a:gd name="connsiteX13" fmla="*/ 1100137 w 1100137"/>
              <a:gd name="connsiteY13" fmla="*/ 140494 h 1112044"/>
              <a:gd name="connsiteX14" fmla="*/ 983456 w 1100137"/>
              <a:gd name="connsiteY14" fmla="*/ 257175 h 1112044"/>
              <a:gd name="connsiteX15" fmla="*/ 859631 w 1100137"/>
              <a:gd name="connsiteY15" fmla="*/ 678657 h 1112044"/>
              <a:gd name="connsiteX16" fmla="*/ 914400 w 1100137"/>
              <a:gd name="connsiteY16" fmla="*/ 852488 h 1112044"/>
              <a:gd name="connsiteX17" fmla="*/ 1042987 w 1100137"/>
              <a:gd name="connsiteY17" fmla="*/ 954882 h 1112044"/>
              <a:gd name="connsiteX18" fmla="*/ 1000125 w 1100137"/>
              <a:gd name="connsiteY18" fmla="*/ 954882 h 1112044"/>
              <a:gd name="connsiteX19" fmla="*/ 966787 w 1100137"/>
              <a:gd name="connsiteY19" fmla="*/ 1102519 h 1112044"/>
              <a:gd name="connsiteX20" fmla="*/ 752475 w 1100137"/>
              <a:gd name="connsiteY20" fmla="*/ 1112044 h 1112044"/>
              <a:gd name="connsiteX21" fmla="*/ 604837 w 1100137"/>
              <a:gd name="connsiteY21" fmla="*/ 1052513 h 1112044"/>
              <a:gd name="connsiteX22" fmla="*/ 466725 w 1100137"/>
              <a:gd name="connsiteY22" fmla="*/ 1042988 h 1112044"/>
              <a:gd name="connsiteX23" fmla="*/ 381000 w 1100137"/>
              <a:gd name="connsiteY23" fmla="*/ 1035844 h 1112044"/>
              <a:gd name="connsiteX24" fmla="*/ 419100 w 1100137"/>
              <a:gd name="connsiteY24" fmla="*/ 914400 h 1112044"/>
              <a:gd name="connsiteX25" fmla="*/ 300037 w 1100137"/>
              <a:gd name="connsiteY25" fmla="*/ 900113 h 1112044"/>
              <a:gd name="connsiteX26" fmla="*/ 183356 w 1100137"/>
              <a:gd name="connsiteY26" fmla="*/ 869157 h 1112044"/>
              <a:gd name="connsiteX27" fmla="*/ 207168 w 1100137"/>
              <a:gd name="connsiteY27" fmla="*/ 726282 h 1112044"/>
              <a:gd name="connsiteX28" fmla="*/ 92868 w 1100137"/>
              <a:gd name="connsiteY28" fmla="*/ 750094 h 1112044"/>
              <a:gd name="connsiteX29" fmla="*/ 30956 w 1100137"/>
              <a:gd name="connsiteY29" fmla="*/ 557213 h 1112044"/>
              <a:gd name="connsiteX30" fmla="*/ 0 w 1100137"/>
              <a:gd name="connsiteY30" fmla="*/ 400050 h 1112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100137" h="1112044">
                <a:moveTo>
                  <a:pt x="0" y="400050"/>
                </a:moveTo>
                <a:lnTo>
                  <a:pt x="161925" y="364332"/>
                </a:lnTo>
                <a:lnTo>
                  <a:pt x="319087" y="411957"/>
                </a:lnTo>
                <a:lnTo>
                  <a:pt x="354806" y="283369"/>
                </a:lnTo>
                <a:cubicBezTo>
                  <a:pt x="354012" y="230188"/>
                  <a:pt x="353219" y="177006"/>
                  <a:pt x="352425" y="123825"/>
                </a:cubicBezTo>
                <a:lnTo>
                  <a:pt x="383381" y="104775"/>
                </a:lnTo>
                <a:lnTo>
                  <a:pt x="373856" y="47625"/>
                </a:lnTo>
                <a:lnTo>
                  <a:pt x="450056" y="0"/>
                </a:lnTo>
                <a:lnTo>
                  <a:pt x="626268" y="109538"/>
                </a:lnTo>
                <a:lnTo>
                  <a:pt x="762000" y="69057"/>
                </a:lnTo>
                <a:lnTo>
                  <a:pt x="762000" y="33338"/>
                </a:lnTo>
                <a:lnTo>
                  <a:pt x="885825" y="38100"/>
                </a:lnTo>
                <a:lnTo>
                  <a:pt x="1033462" y="92869"/>
                </a:lnTo>
                <a:lnTo>
                  <a:pt x="1100137" y="140494"/>
                </a:lnTo>
                <a:lnTo>
                  <a:pt x="983456" y="257175"/>
                </a:lnTo>
                <a:lnTo>
                  <a:pt x="859631" y="678657"/>
                </a:lnTo>
                <a:lnTo>
                  <a:pt x="914400" y="852488"/>
                </a:lnTo>
                <a:lnTo>
                  <a:pt x="1042987" y="954882"/>
                </a:lnTo>
                <a:lnTo>
                  <a:pt x="1000125" y="954882"/>
                </a:lnTo>
                <a:lnTo>
                  <a:pt x="966787" y="1102519"/>
                </a:lnTo>
                <a:lnTo>
                  <a:pt x="752475" y="1112044"/>
                </a:lnTo>
                <a:lnTo>
                  <a:pt x="604837" y="1052513"/>
                </a:lnTo>
                <a:lnTo>
                  <a:pt x="466725" y="1042988"/>
                </a:lnTo>
                <a:lnTo>
                  <a:pt x="381000" y="1035844"/>
                </a:lnTo>
                <a:lnTo>
                  <a:pt x="419100" y="914400"/>
                </a:lnTo>
                <a:lnTo>
                  <a:pt x="300037" y="900113"/>
                </a:lnTo>
                <a:lnTo>
                  <a:pt x="183356" y="869157"/>
                </a:lnTo>
                <a:lnTo>
                  <a:pt x="207168" y="726282"/>
                </a:lnTo>
                <a:lnTo>
                  <a:pt x="92868" y="750094"/>
                </a:lnTo>
                <a:lnTo>
                  <a:pt x="30956" y="557213"/>
                </a:lnTo>
                <a:lnTo>
                  <a:pt x="0" y="400050"/>
                </a:lnTo>
                <a:close/>
              </a:path>
            </a:pathLst>
          </a:custGeom>
          <a:solidFill>
            <a:srgbClr val="FF00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4" name="Полилиния 63"/>
          <p:cNvSpPr>
            <a:spLocks noChangeAspect="1"/>
          </p:cNvSpPr>
          <p:nvPr/>
        </p:nvSpPr>
        <p:spPr>
          <a:xfrm>
            <a:off x="7078944" y="2578783"/>
            <a:ext cx="895617" cy="1040040"/>
          </a:xfrm>
          <a:custGeom>
            <a:avLst/>
            <a:gdLst>
              <a:gd name="connsiteX0" fmla="*/ 862013 w 1085850"/>
              <a:gd name="connsiteY0" fmla="*/ 0 h 1312069"/>
              <a:gd name="connsiteX1" fmla="*/ 973931 w 1085850"/>
              <a:gd name="connsiteY1" fmla="*/ 135731 h 1312069"/>
              <a:gd name="connsiteX2" fmla="*/ 1047750 w 1085850"/>
              <a:gd name="connsiteY2" fmla="*/ 240506 h 1312069"/>
              <a:gd name="connsiteX3" fmla="*/ 973931 w 1085850"/>
              <a:gd name="connsiteY3" fmla="*/ 261938 h 1312069"/>
              <a:gd name="connsiteX4" fmla="*/ 935831 w 1085850"/>
              <a:gd name="connsiteY4" fmla="*/ 335756 h 1312069"/>
              <a:gd name="connsiteX5" fmla="*/ 950119 w 1085850"/>
              <a:gd name="connsiteY5" fmla="*/ 390525 h 1312069"/>
              <a:gd name="connsiteX6" fmla="*/ 897731 w 1085850"/>
              <a:gd name="connsiteY6" fmla="*/ 531019 h 1312069"/>
              <a:gd name="connsiteX7" fmla="*/ 1004888 w 1085850"/>
              <a:gd name="connsiteY7" fmla="*/ 621506 h 1312069"/>
              <a:gd name="connsiteX8" fmla="*/ 1081088 w 1085850"/>
              <a:gd name="connsiteY8" fmla="*/ 576263 h 1312069"/>
              <a:gd name="connsiteX9" fmla="*/ 1085850 w 1085850"/>
              <a:gd name="connsiteY9" fmla="*/ 738188 h 1312069"/>
              <a:gd name="connsiteX10" fmla="*/ 1047750 w 1085850"/>
              <a:gd name="connsiteY10" fmla="*/ 862013 h 1312069"/>
              <a:gd name="connsiteX11" fmla="*/ 890588 w 1085850"/>
              <a:gd name="connsiteY11" fmla="*/ 821531 h 1312069"/>
              <a:gd name="connsiteX12" fmla="*/ 731044 w 1085850"/>
              <a:gd name="connsiteY12" fmla="*/ 840581 h 1312069"/>
              <a:gd name="connsiteX13" fmla="*/ 754856 w 1085850"/>
              <a:gd name="connsiteY13" fmla="*/ 1012031 h 1312069"/>
              <a:gd name="connsiteX14" fmla="*/ 814388 w 1085850"/>
              <a:gd name="connsiteY14" fmla="*/ 1202531 h 1312069"/>
              <a:gd name="connsiteX15" fmla="*/ 769144 w 1085850"/>
              <a:gd name="connsiteY15" fmla="*/ 1176338 h 1312069"/>
              <a:gd name="connsiteX16" fmla="*/ 488156 w 1085850"/>
              <a:gd name="connsiteY16" fmla="*/ 1135856 h 1312069"/>
              <a:gd name="connsiteX17" fmla="*/ 447675 w 1085850"/>
              <a:gd name="connsiteY17" fmla="*/ 1312069 h 1312069"/>
              <a:gd name="connsiteX18" fmla="*/ 261938 w 1085850"/>
              <a:gd name="connsiteY18" fmla="*/ 1312069 h 1312069"/>
              <a:gd name="connsiteX19" fmla="*/ 152400 w 1085850"/>
              <a:gd name="connsiteY19" fmla="*/ 1202531 h 1312069"/>
              <a:gd name="connsiteX20" fmla="*/ 121444 w 1085850"/>
              <a:gd name="connsiteY20" fmla="*/ 1047750 h 1312069"/>
              <a:gd name="connsiteX21" fmla="*/ 40481 w 1085850"/>
              <a:gd name="connsiteY21" fmla="*/ 942975 h 1312069"/>
              <a:gd name="connsiteX22" fmla="*/ 0 w 1085850"/>
              <a:gd name="connsiteY22" fmla="*/ 759619 h 1312069"/>
              <a:gd name="connsiteX23" fmla="*/ 100013 w 1085850"/>
              <a:gd name="connsiteY23" fmla="*/ 700088 h 1312069"/>
              <a:gd name="connsiteX24" fmla="*/ 197644 w 1085850"/>
              <a:gd name="connsiteY24" fmla="*/ 707231 h 1312069"/>
              <a:gd name="connsiteX25" fmla="*/ 209550 w 1085850"/>
              <a:gd name="connsiteY25" fmla="*/ 485775 h 1312069"/>
              <a:gd name="connsiteX26" fmla="*/ 259556 w 1085850"/>
              <a:gd name="connsiteY26" fmla="*/ 361950 h 1312069"/>
              <a:gd name="connsiteX27" fmla="*/ 361950 w 1085850"/>
              <a:gd name="connsiteY27" fmla="*/ 369094 h 1312069"/>
              <a:gd name="connsiteX28" fmla="*/ 483394 w 1085850"/>
              <a:gd name="connsiteY28" fmla="*/ 450056 h 1312069"/>
              <a:gd name="connsiteX29" fmla="*/ 692944 w 1085850"/>
              <a:gd name="connsiteY29" fmla="*/ 342900 h 1312069"/>
              <a:gd name="connsiteX30" fmla="*/ 695325 w 1085850"/>
              <a:gd name="connsiteY30" fmla="*/ 171450 h 1312069"/>
              <a:gd name="connsiteX31" fmla="*/ 733425 w 1085850"/>
              <a:gd name="connsiteY31" fmla="*/ 19050 h 1312069"/>
              <a:gd name="connsiteX32" fmla="*/ 862013 w 1085850"/>
              <a:gd name="connsiteY32" fmla="*/ 0 h 1312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085850" h="1312069">
                <a:moveTo>
                  <a:pt x="862013" y="0"/>
                </a:moveTo>
                <a:lnTo>
                  <a:pt x="973931" y="135731"/>
                </a:lnTo>
                <a:lnTo>
                  <a:pt x="1047750" y="240506"/>
                </a:lnTo>
                <a:lnTo>
                  <a:pt x="973931" y="261938"/>
                </a:lnTo>
                <a:lnTo>
                  <a:pt x="935831" y="335756"/>
                </a:lnTo>
                <a:lnTo>
                  <a:pt x="950119" y="390525"/>
                </a:lnTo>
                <a:lnTo>
                  <a:pt x="897731" y="531019"/>
                </a:lnTo>
                <a:lnTo>
                  <a:pt x="1004888" y="621506"/>
                </a:lnTo>
                <a:lnTo>
                  <a:pt x="1081088" y="576263"/>
                </a:lnTo>
                <a:lnTo>
                  <a:pt x="1085850" y="738188"/>
                </a:lnTo>
                <a:lnTo>
                  <a:pt x="1047750" y="862013"/>
                </a:lnTo>
                <a:lnTo>
                  <a:pt x="890588" y="821531"/>
                </a:lnTo>
                <a:lnTo>
                  <a:pt x="731044" y="840581"/>
                </a:lnTo>
                <a:lnTo>
                  <a:pt x="754856" y="1012031"/>
                </a:lnTo>
                <a:lnTo>
                  <a:pt x="814388" y="1202531"/>
                </a:lnTo>
                <a:lnTo>
                  <a:pt x="769144" y="1176338"/>
                </a:lnTo>
                <a:lnTo>
                  <a:pt x="488156" y="1135856"/>
                </a:lnTo>
                <a:lnTo>
                  <a:pt x="447675" y="1312069"/>
                </a:lnTo>
                <a:lnTo>
                  <a:pt x="261938" y="1312069"/>
                </a:lnTo>
                <a:lnTo>
                  <a:pt x="152400" y="1202531"/>
                </a:lnTo>
                <a:lnTo>
                  <a:pt x="121444" y="1047750"/>
                </a:lnTo>
                <a:lnTo>
                  <a:pt x="40481" y="942975"/>
                </a:lnTo>
                <a:lnTo>
                  <a:pt x="0" y="759619"/>
                </a:lnTo>
                <a:lnTo>
                  <a:pt x="100013" y="700088"/>
                </a:lnTo>
                <a:lnTo>
                  <a:pt x="197644" y="707231"/>
                </a:lnTo>
                <a:lnTo>
                  <a:pt x="209550" y="485775"/>
                </a:lnTo>
                <a:lnTo>
                  <a:pt x="259556" y="361950"/>
                </a:lnTo>
                <a:lnTo>
                  <a:pt x="361950" y="369094"/>
                </a:lnTo>
                <a:lnTo>
                  <a:pt x="483394" y="450056"/>
                </a:lnTo>
                <a:lnTo>
                  <a:pt x="692944" y="342900"/>
                </a:lnTo>
                <a:cubicBezTo>
                  <a:pt x="693738" y="285750"/>
                  <a:pt x="694531" y="228600"/>
                  <a:pt x="695325" y="171450"/>
                </a:cubicBezTo>
                <a:lnTo>
                  <a:pt x="733425" y="19050"/>
                </a:lnTo>
                <a:lnTo>
                  <a:pt x="862013" y="0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5" name="Полилиния 64"/>
          <p:cNvSpPr>
            <a:spLocks noChangeAspect="1"/>
          </p:cNvSpPr>
          <p:nvPr/>
        </p:nvSpPr>
        <p:spPr>
          <a:xfrm>
            <a:off x="7683677" y="1831484"/>
            <a:ext cx="1184971" cy="1234221"/>
          </a:xfrm>
          <a:custGeom>
            <a:avLst/>
            <a:gdLst>
              <a:gd name="connsiteX0" fmla="*/ 0 w 1435894"/>
              <a:gd name="connsiteY0" fmla="*/ 435769 h 1557338"/>
              <a:gd name="connsiteX1" fmla="*/ 192881 w 1435894"/>
              <a:gd name="connsiteY1" fmla="*/ 185738 h 1557338"/>
              <a:gd name="connsiteX2" fmla="*/ 250031 w 1435894"/>
              <a:gd name="connsiteY2" fmla="*/ 64294 h 1557338"/>
              <a:gd name="connsiteX3" fmla="*/ 307181 w 1435894"/>
              <a:gd name="connsiteY3" fmla="*/ 0 h 1557338"/>
              <a:gd name="connsiteX4" fmla="*/ 671513 w 1435894"/>
              <a:gd name="connsiteY4" fmla="*/ 121444 h 1557338"/>
              <a:gd name="connsiteX5" fmla="*/ 978694 w 1435894"/>
              <a:gd name="connsiteY5" fmla="*/ 102394 h 1557338"/>
              <a:gd name="connsiteX6" fmla="*/ 1183481 w 1435894"/>
              <a:gd name="connsiteY6" fmla="*/ 126206 h 1557338"/>
              <a:gd name="connsiteX7" fmla="*/ 1250156 w 1435894"/>
              <a:gd name="connsiteY7" fmla="*/ 28575 h 1557338"/>
              <a:gd name="connsiteX8" fmla="*/ 1340644 w 1435894"/>
              <a:gd name="connsiteY8" fmla="*/ 152400 h 1557338"/>
              <a:gd name="connsiteX9" fmla="*/ 1435894 w 1435894"/>
              <a:gd name="connsiteY9" fmla="*/ 338138 h 1557338"/>
              <a:gd name="connsiteX10" fmla="*/ 1402556 w 1435894"/>
              <a:gd name="connsiteY10" fmla="*/ 747713 h 1557338"/>
              <a:gd name="connsiteX11" fmla="*/ 1302544 w 1435894"/>
              <a:gd name="connsiteY11" fmla="*/ 776288 h 1557338"/>
              <a:gd name="connsiteX12" fmla="*/ 1304925 w 1435894"/>
              <a:gd name="connsiteY12" fmla="*/ 1023938 h 1557338"/>
              <a:gd name="connsiteX13" fmla="*/ 1204913 w 1435894"/>
              <a:gd name="connsiteY13" fmla="*/ 1195388 h 1557338"/>
              <a:gd name="connsiteX14" fmla="*/ 1054894 w 1435894"/>
              <a:gd name="connsiteY14" fmla="*/ 1166813 h 1557338"/>
              <a:gd name="connsiteX15" fmla="*/ 921544 w 1435894"/>
              <a:gd name="connsiteY15" fmla="*/ 1092994 h 1557338"/>
              <a:gd name="connsiteX16" fmla="*/ 745331 w 1435894"/>
              <a:gd name="connsiteY16" fmla="*/ 1078706 h 1557338"/>
              <a:gd name="connsiteX17" fmla="*/ 795338 w 1435894"/>
              <a:gd name="connsiteY17" fmla="*/ 1138238 h 1557338"/>
              <a:gd name="connsiteX18" fmla="*/ 759619 w 1435894"/>
              <a:gd name="connsiteY18" fmla="*/ 1459706 h 1557338"/>
              <a:gd name="connsiteX19" fmla="*/ 631031 w 1435894"/>
              <a:gd name="connsiteY19" fmla="*/ 1497806 h 1557338"/>
              <a:gd name="connsiteX20" fmla="*/ 445294 w 1435894"/>
              <a:gd name="connsiteY20" fmla="*/ 1393031 h 1557338"/>
              <a:gd name="connsiteX21" fmla="*/ 371475 w 1435894"/>
              <a:gd name="connsiteY21" fmla="*/ 1438275 h 1557338"/>
              <a:gd name="connsiteX22" fmla="*/ 378619 w 1435894"/>
              <a:gd name="connsiteY22" fmla="*/ 1493044 h 1557338"/>
              <a:gd name="connsiteX23" fmla="*/ 271463 w 1435894"/>
              <a:gd name="connsiteY23" fmla="*/ 1557338 h 1557338"/>
              <a:gd name="connsiteX24" fmla="*/ 164306 w 1435894"/>
              <a:gd name="connsiteY24" fmla="*/ 1471613 h 1557338"/>
              <a:gd name="connsiteX25" fmla="*/ 214313 w 1435894"/>
              <a:gd name="connsiteY25" fmla="*/ 1333500 h 1557338"/>
              <a:gd name="connsiteX26" fmla="*/ 204788 w 1435894"/>
              <a:gd name="connsiteY26" fmla="*/ 1273969 h 1557338"/>
              <a:gd name="connsiteX27" fmla="*/ 240506 w 1435894"/>
              <a:gd name="connsiteY27" fmla="*/ 1200150 h 1557338"/>
              <a:gd name="connsiteX28" fmla="*/ 314325 w 1435894"/>
              <a:gd name="connsiteY28" fmla="*/ 1183481 h 1557338"/>
              <a:gd name="connsiteX29" fmla="*/ 126206 w 1435894"/>
              <a:gd name="connsiteY29" fmla="*/ 938213 h 1557338"/>
              <a:gd name="connsiteX30" fmla="*/ 135731 w 1435894"/>
              <a:gd name="connsiteY30" fmla="*/ 769144 h 1557338"/>
              <a:gd name="connsiteX31" fmla="*/ 0 w 1435894"/>
              <a:gd name="connsiteY31" fmla="*/ 435769 h 155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35894" h="1557338">
                <a:moveTo>
                  <a:pt x="0" y="435769"/>
                </a:moveTo>
                <a:lnTo>
                  <a:pt x="192881" y="185738"/>
                </a:lnTo>
                <a:lnTo>
                  <a:pt x="250031" y="64294"/>
                </a:lnTo>
                <a:lnTo>
                  <a:pt x="307181" y="0"/>
                </a:lnTo>
                <a:lnTo>
                  <a:pt x="671513" y="121444"/>
                </a:lnTo>
                <a:lnTo>
                  <a:pt x="978694" y="102394"/>
                </a:lnTo>
                <a:lnTo>
                  <a:pt x="1183481" y="126206"/>
                </a:lnTo>
                <a:lnTo>
                  <a:pt x="1250156" y="28575"/>
                </a:lnTo>
                <a:lnTo>
                  <a:pt x="1340644" y="152400"/>
                </a:lnTo>
                <a:lnTo>
                  <a:pt x="1435894" y="338138"/>
                </a:lnTo>
                <a:lnTo>
                  <a:pt x="1402556" y="747713"/>
                </a:lnTo>
                <a:lnTo>
                  <a:pt x="1302544" y="776288"/>
                </a:lnTo>
                <a:cubicBezTo>
                  <a:pt x="1303338" y="858838"/>
                  <a:pt x="1304131" y="941388"/>
                  <a:pt x="1304925" y="1023938"/>
                </a:cubicBezTo>
                <a:lnTo>
                  <a:pt x="1204913" y="1195388"/>
                </a:lnTo>
                <a:lnTo>
                  <a:pt x="1054894" y="1166813"/>
                </a:lnTo>
                <a:lnTo>
                  <a:pt x="921544" y="1092994"/>
                </a:lnTo>
                <a:lnTo>
                  <a:pt x="745331" y="1078706"/>
                </a:lnTo>
                <a:lnTo>
                  <a:pt x="795338" y="1138238"/>
                </a:lnTo>
                <a:lnTo>
                  <a:pt x="759619" y="1459706"/>
                </a:lnTo>
                <a:lnTo>
                  <a:pt x="631031" y="1497806"/>
                </a:lnTo>
                <a:lnTo>
                  <a:pt x="445294" y="1393031"/>
                </a:lnTo>
                <a:lnTo>
                  <a:pt x="371475" y="1438275"/>
                </a:lnTo>
                <a:lnTo>
                  <a:pt x="378619" y="1493044"/>
                </a:lnTo>
                <a:lnTo>
                  <a:pt x="271463" y="1557338"/>
                </a:lnTo>
                <a:lnTo>
                  <a:pt x="164306" y="1471613"/>
                </a:lnTo>
                <a:lnTo>
                  <a:pt x="214313" y="1333500"/>
                </a:lnTo>
                <a:lnTo>
                  <a:pt x="204788" y="1273969"/>
                </a:lnTo>
                <a:lnTo>
                  <a:pt x="240506" y="1200150"/>
                </a:lnTo>
                <a:lnTo>
                  <a:pt x="314325" y="1183481"/>
                </a:lnTo>
                <a:lnTo>
                  <a:pt x="126206" y="938213"/>
                </a:lnTo>
                <a:lnTo>
                  <a:pt x="135731" y="769144"/>
                </a:lnTo>
                <a:lnTo>
                  <a:pt x="0" y="43576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6" name="Полилиния 65"/>
          <p:cNvSpPr>
            <a:spLocks noChangeAspect="1"/>
          </p:cNvSpPr>
          <p:nvPr/>
        </p:nvSpPr>
        <p:spPr>
          <a:xfrm>
            <a:off x="6720697" y="2097747"/>
            <a:ext cx="1079333" cy="1040039"/>
          </a:xfrm>
          <a:custGeom>
            <a:avLst/>
            <a:gdLst>
              <a:gd name="connsiteX0" fmla="*/ 7143 w 1307306"/>
              <a:gd name="connsiteY0" fmla="*/ 928688 h 1312069"/>
              <a:gd name="connsiteX1" fmla="*/ 0 w 1307306"/>
              <a:gd name="connsiteY1" fmla="*/ 826294 h 1312069"/>
              <a:gd name="connsiteX2" fmla="*/ 50006 w 1307306"/>
              <a:gd name="connsiteY2" fmla="*/ 566738 h 1312069"/>
              <a:gd name="connsiteX3" fmla="*/ 171450 w 1307306"/>
              <a:gd name="connsiteY3" fmla="*/ 535782 h 1312069"/>
              <a:gd name="connsiteX4" fmla="*/ 109537 w 1307306"/>
              <a:gd name="connsiteY4" fmla="*/ 457200 h 1312069"/>
              <a:gd name="connsiteX5" fmla="*/ 100012 w 1307306"/>
              <a:gd name="connsiteY5" fmla="*/ 381000 h 1312069"/>
              <a:gd name="connsiteX6" fmla="*/ 278606 w 1307306"/>
              <a:gd name="connsiteY6" fmla="*/ 409575 h 1312069"/>
              <a:gd name="connsiteX7" fmla="*/ 264318 w 1307306"/>
              <a:gd name="connsiteY7" fmla="*/ 345282 h 1312069"/>
              <a:gd name="connsiteX8" fmla="*/ 400050 w 1307306"/>
              <a:gd name="connsiteY8" fmla="*/ 311944 h 1312069"/>
              <a:gd name="connsiteX9" fmla="*/ 440531 w 1307306"/>
              <a:gd name="connsiteY9" fmla="*/ 261938 h 1312069"/>
              <a:gd name="connsiteX10" fmla="*/ 700087 w 1307306"/>
              <a:gd name="connsiteY10" fmla="*/ 252413 h 1312069"/>
              <a:gd name="connsiteX11" fmla="*/ 714375 w 1307306"/>
              <a:gd name="connsiteY11" fmla="*/ 166688 h 1312069"/>
              <a:gd name="connsiteX12" fmla="*/ 797718 w 1307306"/>
              <a:gd name="connsiteY12" fmla="*/ 47625 h 1312069"/>
              <a:gd name="connsiteX13" fmla="*/ 904875 w 1307306"/>
              <a:gd name="connsiteY13" fmla="*/ 0 h 1312069"/>
              <a:gd name="connsiteX14" fmla="*/ 1057275 w 1307306"/>
              <a:gd name="connsiteY14" fmla="*/ 47625 h 1312069"/>
              <a:gd name="connsiteX15" fmla="*/ 1097756 w 1307306"/>
              <a:gd name="connsiteY15" fmla="*/ 164307 h 1312069"/>
              <a:gd name="connsiteX16" fmla="*/ 1164431 w 1307306"/>
              <a:gd name="connsiteY16" fmla="*/ 97632 h 1312069"/>
              <a:gd name="connsiteX17" fmla="*/ 1307306 w 1307306"/>
              <a:gd name="connsiteY17" fmla="*/ 431007 h 1312069"/>
              <a:gd name="connsiteX18" fmla="*/ 1288256 w 1307306"/>
              <a:gd name="connsiteY18" fmla="*/ 600075 h 1312069"/>
              <a:gd name="connsiteX19" fmla="*/ 1171575 w 1307306"/>
              <a:gd name="connsiteY19" fmla="*/ 621507 h 1312069"/>
              <a:gd name="connsiteX20" fmla="*/ 1123950 w 1307306"/>
              <a:gd name="connsiteY20" fmla="*/ 783432 h 1312069"/>
              <a:gd name="connsiteX21" fmla="*/ 1114425 w 1307306"/>
              <a:gd name="connsiteY21" fmla="*/ 945357 h 1312069"/>
              <a:gd name="connsiteX22" fmla="*/ 1121568 w 1307306"/>
              <a:gd name="connsiteY22" fmla="*/ 945357 h 1312069"/>
              <a:gd name="connsiteX23" fmla="*/ 914400 w 1307306"/>
              <a:gd name="connsiteY23" fmla="*/ 1054894 h 1312069"/>
              <a:gd name="connsiteX24" fmla="*/ 785812 w 1307306"/>
              <a:gd name="connsiteY24" fmla="*/ 971550 h 1312069"/>
              <a:gd name="connsiteX25" fmla="*/ 702468 w 1307306"/>
              <a:gd name="connsiteY25" fmla="*/ 971550 h 1312069"/>
              <a:gd name="connsiteX26" fmla="*/ 638175 w 1307306"/>
              <a:gd name="connsiteY26" fmla="*/ 1104900 h 1312069"/>
              <a:gd name="connsiteX27" fmla="*/ 628650 w 1307306"/>
              <a:gd name="connsiteY27" fmla="*/ 1312069 h 1312069"/>
              <a:gd name="connsiteX28" fmla="*/ 523875 w 1307306"/>
              <a:gd name="connsiteY28" fmla="*/ 1307307 h 1312069"/>
              <a:gd name="connsiteX29" fmla="*/ 295275 w 1307306"/>
              <a:gd name="connsiteY29" fmla="*/ 1252538 h 1312069"/>
              <a:gd name="connsiteX30" fmla="*/ 254793 w 1307306"/>
              <a:gd name="connsiteY30" fmla="*/ 978694 h 1312069"/>
              <a:gd name="connsiteX31" fmla="*/ 7143 w 1307306"/>
              <a:gd name="connsiteY31" fmla="*/ 928688 h 1312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307306" h="1312069">
                <a:moveTo>
                  <a:pt x="7143" y="928688"/>
                </a:moveTo>
                <a:lnTo>
                  <a:pt x="0" y="826294"/>
                </a:lnTo>
                <a:lnTo>
                  <a:pt x="50006" y="566738"/>
                </a:lnTo>
                <a:lnTo>
                  <a:pt x="171450" y="535782"/>
                </a:lnTo>
                <a:lnTo>
                  <a:pt x="109537" y="457200"/>
                </a:lnTo>
                <a:lnTo>
                  <a:pt x="100012" y="381000"/>
                </a:lnTo>
                <a:lnTo>
                  <a:pt x="278606" y="409575"/>
                </a:lnTo>
                <a:lnTo>
                  <a:pt x="264318" y="345282"/>
                </a:lnTo>
                <a:lnTo>
                  <a:pt x="400050" y="311944"/>
                </a:lnTo>
                <a:lnTo>
                  <a:pt x="440531" y="261938"/>
                </a:lnTo>
                <a:lnTo>
                  <a:pt x="700087" y="252413"/>
                </a:lnTo>
                <a:lnTo>
                  <a:pt x="714375" y="166688"/>
                </a:lnTo>
                <a:lnTo>
                  <a:pt x="797718" y="47625"/>
                </a:lnTo>
                <a:lnTo>
                  <a:pt x="904875" y="0"/>
                </a:lnTo>
                <a:lnTo>
                  <a:pt x="1057275" y="47625"/>
                </a:lnTo>
                <a:lnTo>
                  <a:pt x="1097756" y="164307"/>
                </a:lnTo>
                <a:lnTo>
                  <a:pt x="1164431" y="97632"/>
                </a:lnTo>
                <a:lnTo>
                  <a:pt x="1307306" y="431007"/>
                </a:lnTo>
                <a:lnTo>
                  <a:pt x="1288256" y="600075"/>
                </a:lnTo>
                <a:lnTo>
                  <a:pt x="1171575" y="621507"/>
                </a:lnTo>
                <a:lnTo>
                  <a:pt x="1123950" y="783432"/>
                </a:lnTo>
                <a:lnTo>
                  <a:pt x="1114425" y="945357"/>
                </a:lnTo>
                <a:lnTo>
                  <a:pt x="1121568" y="945357"/>
                </a:lnTo>
                <a:lnTo>
                  <a:pt x="914400" y="1054894"/>
                </a:lnTo>
                <a:lnTo>
                  <a:pt x="785812" y="971550"/>
                </a:lnTo>
                <a:lnTo>
                  <a:pt x="702468" y="971550"/>
                </a:lnTo>
                <a:lnTo>
                  <a:pt x="638175" y="1104900"/>
                </a:lnTo>
                <a:lnTo>
                  <a:pt x="628650" y="1312069"/>
                </a:lnTo>
                <a:lnTo>
                  <a:pt x="523875" y="1307307"/>
                </a:lnTo>
                <a:lnTo>
                  <a:pt x="295275" y="1252538"/>
                </a:lnTo>
                <a:lnTo>
                  <a:pt x="254793" y="978694"/>
                </a:lnTo>
                <a:lnTo>
                  <a:pt x="7143" y="928688"/>
                </a:lnTo>
                <a:close/>
              </a:path>
            </a:pathLst>
          </a:custGeom>
          <a:solidFill>
            <a:srgbClr val="FFC00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7" name="Овал 66"/>
          <p:cNvSpPr>
            <a:spLocks noChangeAspect="1"/>
          </p:cNvSpPr>
          <p:nvPr/>
        </p:nvSpPr>
        <p:spPr>
          <a:xfrm>
            <a:off x="6921500" y="3503613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8" name="Овал 67"/>
          <p:cNvSpPr>
            <a:spLocks noChangeAspect="1"/>
          </p:cNvSpPr>
          <p:nvPr/>
        </p:nvSpPr>
        <p:spPr>
          <a:xfrm>
            <a:off x="7291388" y="3376613"/>
            <a:ext cx="58737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69" name="Овал 68"/>
          <p:cNvSpPr>
            <a:spLocks noChangeAspect="1"/>
          </p:cNvSpPr>
          <p:nvPr/>
        </p:nvSpPr>
        <p:spPr>
          <a:xfrm>
            <a:off x="6391275" y="3159125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0" name="Овал 69"/>
          <p:cNvSpPr>
            <a:spLocks noChangeAspect="1"/>
          </p:cNvSpPr>
          <p:nvPr/>
        </p:nvSpPr>
        <p:spPr>
          <a:xfrm>
            <a:off x="6189663" y="3689350"/>
            <a:ext cx="58737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1" name="Овал 70"/>
          <p:cNvSpPr>
            <a:spLocks noChangeAspect="1"/>
          </p:cNvSpPr>
          <p:nvPr/>
        </p:nvSpPr>
        <p:spPr>
          <a:xfrm>
            <a:off x="6283325" y="3817938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2" name="Овал 71"/>
          <p:cNvSpPr>
            <a:spLocks noChangeAspect="1"/>
          </p:cNvSpPr>
          <p:nvPr/>
        </p:nvSpPr>
        <p:spPr>
          <a:xfrm>
            <a:off x="6845300" y="3662363"/>
            <a:ext cx="58738" cy="587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3" name="Овал 72"/>
          <p:cNvSpPr>
            <a:spLocks noChangeAspect="1"/>
          </p:cNvSpPr>
          <p:nvPr/>
        </p:nvSpPr>
        <p:spPr>
          <a:xfrm>
            <a:off x="6556375" y="3560763"/>
            <a:ext cx="176213" cy="169862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4" name="Овал 73"/>
          <p:cNvSpPr>
            <a:spLocks noChangeAspect="1"/>
          </p:cNvSpPr>
          <p:nvPr/>
        </p:nvSpPr>
        <p:spPr>
          <a:xfrm>
            <a:off x="7467600" y="3806825"/>
            <a:ext cx="60325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5" name="Овал 74"/>
          <p:cNvSpPr>
            <a:spLocks noChangeAspect="1"/>
          </p:cNvSpPr>
          <p:nvPr/>
        </p:nvSpPr>
        <p:spPr>
          <a:xfrm>
            <a:off x="7727950" y="3849688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6" name="Овал 75"/>
          <p:cNvSpPr>
            <a:spLocks noChangeAspect="1"/>
          </p:cNvSpPr>
          <p:nvPr/>
        </p:nvSpPr>
        <p:spPr>
          <a:xfrm>
            <a:off x="6778625" y="4162425"/>
            <a:ext cx="58738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7" name="Овал 76"/>
          <p:cNvSpPr>
            <a:spLocks noChangeAspect="1"/>
          </p:cNvSpPr>
          <p:nvPr/>
        </p:nvSpPr>
        <p:spPr>
          <a:xfrm>
            <a:off x="6291263" y="4270375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8" name="Овал 77"/>
          <p:cNvSpPr>
            <a:spLocks noChangeAspect="1"/>
          </p:cNvSpPr>
          <p:nvPr/>
        </p:nvSpPr>
        <p:spPr>
          <a:xfrm>
            <a:off x="6838950" y="4443413"/>
            <a:ext cx="58738" cy="587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79" name="Овал 78"/>
          <p:cNvSpPr>
            <a:spLocks noChangeAspect="1"/>
          </p:cNvSpPr>
          <p:nvPr/>
        </p:nvSpPr>
        <p:spPr>
          <a:xfrm>
            <a:off x="7258050" y="4446588"/>
            <a:ext cx="58738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0" name="Овал 79"/>
          <p:cNvSpPr>
            <a:spLocks noChangeAspect="1"/>
          </p:cNvSpPr>
          <p:nvPr/>
        </p:nvSpPr>
        <p:spPr>
          <a:xfrm>
            <a:off x="7713663" y="4514850"/>
            <a:ext cx="58737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1" name="Овал 80"/>
          <p:cNvSpPr>
            <a:spLocks noChangeAspect="1"/>
          </p:cNvSpPr>
          <p:nvPr/>
        </p:nvSpPr>
        <p:spPr>
          <a:xfrm>
            <a:off x="7112000" y="4806950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2" name="Овал 81"/>
          <p:cNvSpPr>
            <a:spLocks noChangeAspect="1"/>
          </p:cNvSpPr>
          <p:nvPr/>
        </p:nvSpPr>
        <p:spPr>
          <a:xfrm>
            <a:off x="6786563" y="4760913"/>
            <a:ext cx="58737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3" name="Овал 82"/>
          <p:cNvSpPr>
            <a:spLocks noChangeAspect="1"/>
          </p:cNvSpPr>
          <p:nvPr/>
        </p:nvSpPr>
        <p:spPr>
          <a:xfrm>
            <a:off x="6529388" y="4905375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4" name="Овал 83"/>
          <p:cNvSpPr>
            <a:spLocks noChangeAspect="1"/>
          </p:cNvSpPr>
          <p:nvPr/>
        </p:nvSpPr>
        <p:spPr>
          <a:xfrm>
            <a:off x="6192838" y="4741863"/>
            <a:ext cx="58737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5" name="Овал 84"/>
          <p:cNvSpPr>
            <a:spLocks noChangeAspect="1"/>
          </p:cNvSpPr>
          <p:nvPr/>
        </p:nvSpPr>
        <p:spPr>
          <a:xfrm>
            <a:off x="6807200" y="5189538"/>
            <a:ext cx="57150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6" name="Овал 85"/>
          <p:cNvSpPr>
            <a:spLocks noChangeAspect="1"/>
          </p:cNvSpPr>
          <p:nvPr/>
        </p:nvSpPr>
        <p:spPr>
          <a:xfrm>
            <a:off x="7475538" y="5380038"/>
            <a:ext cx="60325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7" name="Овал 86"/>
          <p:cNvSpPr>
            <a:spLocks noChangeAspect="1"/>
          </p:cNvSpPr>
          <p:nvPr/>
        </p:nvSpPr>
        <p:spPr>
          <a:xfrm>
            <a:off x="7278688" y="5865813"/>
            <a:ext cx="57150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8" name="Овал 87"/>
          <p:cNvSpPr>
            <a:spLocks noChangeAspect="1"/>
          </p:cNvSpPr>
          <p:nvPr/>
        </p:nvSpPr>
        <p:spPr>
          <a:xfrm>
            <a:off x="7558088" y="6224588"/>
            <a:ext cx="60325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89" name="Овал 88"/>
          <p:cNvSpPr>
            <a:spLocks noChangeAspect="1"/>
          </p:cNvSpPr>
          <p:nvPr/>
        </p:nvSpPr>
        <p:spPr>
          <a:xfrm>
            <a:off x="5949950" y="4837113"/>
            <a:ext cx="60325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0" name="Овал 89"/>
          <p:cNvSpPr>
            <a:spLocks noChangeAspect="1"/>
          </p:cNvSpPr>
          <p:nvPr/>
        </p:nvSpPr>
        <p:spPr>
          <a:xfrm>
            <a:off x="5538788" y="5010150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1" name="Овал 90"/>
          <p:cNvSpPr>
            <a:spLocks noChangeAspect="1"/>
          </p:cNvSpPr>
          <p:nvPr/>
        </p:nvSpPr>
        <p:spPr>
          <a:xfrm>
            <a:off x="5603875" y="4681538"/>
            <a:ext cx="57150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2" name="Овал 91"/>
          <p:cNvSpPr>
            <a:spLocks noChangeAspect="1"/>
          </p:cNvSpPr>
          <p:nvPr/>
        </p:nvSpPr>
        <p:spPr>
          <a:xfrm>
            <a:off x="5824538" y="4592638"/>
            <a:ext cx="60325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3" name="Овал 92"/>
          <p:cNvSpPr>
            <a:spLocks noChangeAspect="1"/>
          </p:cNvSpPr>
          <p:nvPr/>
        </p:nvSpPr>
        <p:spPr>
          <a:xfrm>
            <a:off x="5140325" y="4878388"/>
            <a:ext cx="60325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4" name="Овал 93"/>
          <p:cNvSpPr>
            <a:spLocks noChangeAspect="1"/>
          </p:cNvSpPr>
          <p:nvPr/>
        </p:nvSpPr>
        <p:spPr>
          <a:xfrm>
            <a:off x="4921250" y="5268913"/>
            <a:ext cx="60325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1500" b="1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Овал 94"/>
          <p:cNvSpPr>
            <a:spLocks noChangeAspect="1"/>
          </p:cNvSpPr>
          <p:nvPr/>
        </p:nvSpPr>
        <p:spPr>
          <a:xfrm>
            <a:off x="5865813" y="3922713"/>
            <a:ext cx="60325" cy="587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6" name="Овал 95"/>
          <p:cNvSpPr>
            <a:spLocks noChangeAspect="1"/>
          </p:cNvSpPr>
          <p:nvPr/>
        </p:nvSpPr>
        <p:spPr>
          <a:xfrm>
            <a:off x="5367338" y="3949700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7" name="Овал 96"/>
          <p:cNvSpPr>
            <a:spLocks noChangeAspect="1"/>
          </p:cNvSpPr>
          <p:nvPr/>
        </p:nvSpPr>
        <p:spPr>
          <a:xfrm>
            <a:off x="5118100" y="3770313"/>
            <a:ext cx="57150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8" name="Овал 97"/>
          <p:cNvSpPr>
            <a:spLocks noChangeAspect="1"/>
          </p:cNvSpPr>
          <p:nvPr/>
        </p:nvSpPr>
        <p:spPr>
          <a:xfrm>
            <a:off x="5656263" y="3432175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99" name="Овал 98"/>
          <p:cNvSpPr>
            <a:spLocks noChangeAspect="1"/>
          </p:cNvSpPr>
          <p:nvPr/>
        </p:nvSpPr>
        <p:spPr>
          <a:xfrm>
            <a:off x="6221413" y="2762250"/>
            <a:ext cx="60325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0" name="Овал 99"/>
          <p:cNvSpPr>
            <a:spLocks noChangeAspect="1"/>
          </p:cNvSpPr>
          <p:nvPr/>
        </p:nvSpPr>
        <p:spPr>
          <a:xfrm>
            <a:off x="5848350" y="2257425"/>
            <a:ext cx="58738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1" name="Овал 100"/>
          <p:cNvSpPr>
            <a:spLocks noChangeAspect="1"/>
          </p:cNvSpPr>
          <p:nvPr/>
        </p:nvSpPr>
        <p:spPr>
          <a:xfrm>
            <a:off x="5202238" y="1773238"/>
            <a:ext cx="58737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2" name="Овал 101"/>
          <p:cNvSpPr>
            <a:spLocks noChangeAspect="1"/>
          </p:cNvSpPr>
          <p:nvPr/>
        </p:nvSpPr>
        <p:spPr>
          <a:xfrm>
            <a:off x="5278438" y="1403350"/>
            <a:ext cx="60325" cy="5556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3" name="Овал 102"/>
          <p:cNvSpPr>
            <a:spLocks noChangeAspect="1"/>
          </p:cNvSpPr>
          <p:nvPr/>
        </p:nvSpPr>
        <p:spPr>
          <a:xfrm>
            <a:off x="7239000" y="2795588"/>
            <a:ext cx="60325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4" name="Овал 103"/>
          <p:cNvSpPr>
            <a:spLocks noChangeAspect="1"/>
          </p:cNvSpPr>
          <p:nvPr/>
        </p:nvSpPr>
        <p:spPr>
          <a:xfrm>
            <a:off x="7286625" y="3371850"/>
            <a:ext cx="60325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5" name="Овал 104"/>
          <p:cNvSpPr>
            <a:spLocks noChangeAspect="1"/>
          </p:cNvSpPr>
          <p:nvPr/>
        </p:nvSpPr>
        <p:spPr>
          <a:xfrm>
            <a:off x="8089900" y="2795588"/>
            <a:ext cx="57150" cy="555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6" name="Овал 105"/>
          <p:cNvSpPr>
            <a:spLocks noChangeAspect="1"/>
          </p:cNvSpPr>
          <p:nvPr/>
        </p:nvSpPr>
        <p:spPr>
          <a:xfrm>
            <a:off x="8064500" y="3511550"/>
            <a:ext cx="60325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107" name="Овал 106"/>
          <p:cNvSpPr>
            <a:spLocks noChangeAspect="1"/>
          </p:cNvSpPr>
          <p:nvPr/>
        </p:nvSpPr>
        <p:spPr>
          <a:xfrm>
            <a:off x="8691563" y="3251200"/>
            <a:ext cx="57150" cy="571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ru-RU" sz="700">
              <a:solidFill>
                <a:prstClr val="white"/>
              </a:solidFill>
            </a:endParaRPr>
          </a:p>
        </p:txBody>
      </p:sp>
      <p:sp>
        <p:nvSpPr>
          <p:cNvPr id="20653" name="TextBox 94"/>
          <p:cNvSpPr txBox="1">
            <a:spLocks noChangeAspect="1"/>
          </p:cNvSpPr>
          <p:nvPr/>
        </p:nvSpPr>
        <p:spPr bwMode="auto">
          <a:xfrm>
            <a:off x="5259388" y="1408113"/>
            <a:ext cx="40798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ЛУЗА</a:t>
            </a:r>
          </a:p>
        </p:txBody>
      </p:sp>
      <p:sp>
        <p:nvSpPr>
          <p:cNvPr id="20654" name="TextBox 95"/>
          <p:cNvSpPr txBox="1">
            <a:spLocks noChangeAspect="1"/>
          </p:cNvSpPr>
          <p:nvPr/>
        </p:nvSpPr>
        <p:spPr bwMode="auto">
          <a:xfrm>
            <a:off x="5022850" y="1804988"/>
            <a:ext cx="8651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ПОДОСИНОВЕЦ</a:t>
            </a:r>
          </a:p>
        </p:txBody>
      </p:sp>
      <p:sp>
        <p:nvSpPr>
          <p:cNvPr id="20655" name="TextBox 96"/>
          <p:cNvSpPr txBox="1">
            <a:spLocks noChangeAspect="1"/>
          </p:cNvSpPr>
          <p:nvPr/>
        </p:nvSpPr>
        <p:spPr bwMode="auto">
          <a:xfrm>
            <a:off x="5435600" y="2314575"/>
            <a:ext cx="6127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ОПАРИНО</a:t>
            </a:r>
          </a:p>
        </p:txBody>
      </p:sp>
      <p:sp>
        <p:nvSpPr>
          <p:cNvPr id="20656" name="TextBox 97"/>
          <p:cNvSpPr txBox="1">
            <a:spLocks noChangeAspect="1"/>
          </p:cNvSpPr>
          <p:nvPr/>
        </p:nvSpPr>
        <p:spPr bwMode="auto">
          <a:xfrm>
            <a:off x="5880100" y="2632075"/>
            <a:ext cx="5667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МУРАШИ</a:t>
            </a:r>
          </a:p>
        </p:txBody>
      </p:sp>
      <p:sp>
        <p:nvSpPr>
          <p:cNvPr id="20657" name="TextBox 98"/>
          <p:cNvSpPr txBox="1">
            <a:spLocks noChangeAspect="1"/>
          </p:cNvSpPr>
          <p:nvPr/>
        </p:nvSpPr>
        <p:spPr bwMode="auto">
          <a:xfrm>
            <a:off x="7146925" y="2655888"/>
            <a:ext cx="5826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НАГОРСК</a:t>
            </a:r>
          </a:p>
        </p:txBody>
      </p:sp>
      <p:sp>
        <p:nvSpPr>
          <p:cNvPr id="20658" name="TextBox 99"/>
          <p:cNvSpPr txBox="1">
            <a:spLocks noChangeAspect="1"/>
          </p:cNvSpPr>
          <p:nvPr/>
        </p:nvSpPr>
        <p:spPr bwMode="auto">
          <a:xfrm>
            <a:off x="7970838" y="2655888"/>
            <a:ext cx="407987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КИРС</a:t>
            </a:r>
          </a:p>
        </p:txBody>
      </p:sp>
      <p:sp>
        <p:nvSpPr>
          <p:cNvPr id="20659" name="TextBox 100"/>
          <p:cNvSpPr txBox="1">
            <a:spLocks noChangeAspect="1"/>
          </p:cNvSpPr>
          <p:nvPr/>
        </p:nvSpPr>
        <p:spPr bwMode="auto">
          <a:xfrm>
            <a:off x="8423275" y="3040063"/>
            <a:ext cx="801688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АФАНАСЬЕВО</a:t>
            </a:r>
          </a:p>
        </p:txBody>
      </p:sp>
      <p:sp>
        <p:nvSpPr>
          <p:cNvPr id="20660" name="TextBox 101"/>
          <p:cNvSpPr txBox="1">
            <a:spLocks noChangeAspect="1"/>
          </p:cNvSpPr>
          <p:nvPr/>
        </p:nvSpPr>
        <p:spPr bwMode="auto">
          <a:xfrm>
            <a:off x="7853363" y="3527425"/>
            <a:ext cx="7159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ОМУТНИНСК</a:t>
            </a:r>
          </a:p>
        </p:txBody>
      </p:sp>
      <p:sp>
        <p:nvSpPr>
          <p:cNvPr id="20661" name="TextBox 102"/>
          <p:cNvSpPr txBox="1">
            <a:spLocks noChangeAspect="1"/>
          </p:cNvSpPr>
          <p:nvPr/>
        </p:nvSpPr>
        <p:spPr bwMode="auto">
          <a:xfrm>
            <a:off x="6289675" y="3013075"/>
            <a:ext cx="4429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ЮРЬЯ</a:t>
            </a:r>
          </a:p>
        </p:txBody>
      </p:sp>
      <p:sp>
        <p:nvSpPr>
          <p:cNvPr id="20662" name="TextBox 103"/>
          <p:cNvSpPr txBox="1">
            <a:spLocks noChangeAspect="1"/>
          </p:cNvSpPr>
          <p:nvPr/>
        </p:nvSpPr>
        <p:spPr bwMode="auto">
          <a:xfrm>
            <a:off x="7146925" y="3163888"/>
            <a:ext cx="9826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БЕЛАЯ ХОЛУНИЦА</a:t>
            </a:r>
          </a:p>
        </p:txBody>
      </p:sp>
      <p:sp>
        <p:nvSpPr>
          <p:cNvPr id="20663" name="TextBox 104"/>
          <p:cNvSpPr txBox="1">
            <a:spLocks noChangeAspect="1"/>
          </p:cNvSpPr>
          <p:nvPr/>
        </p:nvSpPr>
        <p:spPr bwMode="auto">
          <a:xfrm>
            <a:off x="6615113" y="3390900"/>
            <a:ext cx="7953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СЛОБОДСКОЙ</a:t>
            </a:r>
          </a:p>
        </p:txBody>
      </p:sp>
      <p:sp>
        <p:nvSpPr>
          <p:cNvPr id="20664" name="TextBox 105"/>
          <p:cNvSpPr txBox="1">
            <a:spLocks noChangeAspect="1"/>
          </p:cNvSpPr>
          <p:nvPr/>
        </p:nvSpPr>
        <p:spPr bwMode="auto">
          <a:xfrm>
            <a:off x="5435600" y="3278188"/>
            <a:ext cx="725488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ДАРОВСКОЙ</a:t>
            </a:r>
          </a:p>
        </p:txBody>
      </p:sp>
      <p:sp>
        <p:nvSpPr>
          <p:cNvPr id="20665" name="TextBox 106"/>
          <p:cNvSpPr txBox="1">
            <a:spLocks noChangeAspect="1"/>
          </p:cNvSpPr>
          <p:nvPr/>
        </p:nvSpPr>
        <p:spPr bwMode="auto">
          <a:xfrm>
            <a:off x="5907088" y="3560763"/>
            <a:ext cx="48895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ОРЛОВ</a:t>
            </a:r>
          </a:p>
        </p:txBody>
      </p:sp>
      <p:sp>
        <p:nvSpPr>
          <p:cNvPr id="20666" name="TextBox 107"/>
          <p:cNvSpPr txBox="1">
            <a:spLocks noChangeAspect="1"/>
          </p:cNvSpPr>
          <p:nvPr/>
        </p:nvSpPr>
        <p:spPr bwMode="auto">
          <a:xfrm>
            <a:off x="5611813" y="3787775"/>
            <a:ext cx="70802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КОТЕЛЬНИЧ</a:t>
            </a:r>
          </a:p>
        </p:txBody>
      </p:sp>
      <p:sp>
        <p:nvSpPr>
          <p:cNvPr id="20667" name="TextBox 108"/>
          <p:cNvSpPr txBox="1">
            <a:spLocks noChangeAspect="1"/>
          </p:cNvSpPr>
          <p:nvPr/>
        </p:nvSpPr>
        <p:spPr bwMode="auto">
          <a:xfrm>
            <a:off x="5278438" y="3787775"/>
            <a:ext cx="476250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СВЕЧА</a:t>
            </a:r>
          </a:p>
        </p:txBody>
      </p:sp>
      <p:sp>
        <p:nvSpPr>
          <p:cNvPr id="20668" name="TextBox 109"/>
          <p:cNvSpPr txBox="1">
            <a:spLocks noChangeAspect="1"/>
          </p:cNvSpPr>
          <p:nvPr/>
        </p:nvSpPr>
        <p:spPr bwMode="auto">
          <a:xfrm>
            <a:off x="4846638" y="3552825"/>
            <a:ext cx="693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ШАБАЛИНО</a:t>
            </a:r>
          </a:p>
        </p:txBody>
      </p:sp>
      <p:sp>
        <p:nvSpPr>
          <p:cNvPr id="20669" name="TextBox 110"/>
          <p:cNvSpPr txBox="1">
            <a:spLocks noChangeAspect="1"/>
          </p:cNvSpPr>
          <p:nvPr/>
        </p:nvSpPr>
        <p:spPr bwMode="auto">
          <a:xfrm>
            <a:off x="6143625" y="3900488"/>
            <a:ext cx="4826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ОРИЧИ</a:t>
            </a:r>
          </a:p>
        </p:txBody>
      </p:sp>
      <p:sp>
        <p:nvSpPr>
          <p:cNvPr id="20670" name="TextBox 111"/>
          <p:cNvSpPr txBox="1">
            <a:spLocks noChangeAspect="1"/>
          </p:cNvSpPr>
          <p:nvPr/>
        </p:nvSpPr>
        <p:spPr bwMode="auto">
          <a:xfrm>
            <a:off x="6402388" y="3632200"/>
            <a:ext cx="4857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КИРОВ</a:t>
            </a:r>
          </a:p>
        </p:txBody>
      </p:sp>
      <p:sp>
        <p:nvSpPr>
          <p:cNvPr id="20671" name="TextBox 112"/>
          <p:cNvSpPr txBox="1">
            <a:spLocks noChangeAspect="1"/>
          </p:cNvSpPr>
          <p:nvPr/>
        </p:nvSpPr>
        <p:spPr bwMode="auto">
          <a:xfrm>
            <a:off x="6792913" y="3730625"/>
            <a:ext cx="569912" cy="28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КИРОВО-</a:t>
            </a:r>
          </a:p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ЧЕПЕЦК</a:t>
            </a:r>
          </a:p>
        </p:txBody>
      </p:sp>
      <p:sp>
        <p:nvSpPr>
          <p:cNvPr id="20672" name="TextBox 113"/>
          <p:cNvSpPr txBox="1">
            <a:spLocks noChangeAspect="1"/>
          </p:cNvSpPr>
          <p:nvPr/>
        </p:nvSpPr>
        <p:spPr bwMode="auto">
          <a:xfrm>
            <a:off x="7323138" y="3675063"/>
            <a:ext cx="51435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ЗУЕВКА</a:t>
            </a:r>
          </a:p>
        </p:txBody>
      </p:sp>
      <p:sp>
        <p:nvSpPr>
          <p:cNvPr id="20673" name="TextBox 114"/>
          <p:cNvSpPr txBox="1">
            <a:spLocks noChangeAspect="1"/>
          </p:cNvSpPr>
          <p:nvPr/>
        </p:nvSpPr>
        <p:spPr bwMode="auto">
          <a:xfrm>
            <a:off x="7618413" y="3730625"/>
            <a:ext cx="600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ФАЛЕНКИ</a:t>
            </a:r>
          </a:p>
        </p:txBody>
      </p:sp>
      <p:sp>
        <p:nvSpPr>
          <p:cNvPr id="20674" name="TextBox 115"/>
          <p:cNvSpPr txBox="1">
            <a:spLocks noChangeAspect="1"/>
          </p:cNvSpPr>
          <p:nvPr/>
        </p:nvSpPr>
        <p:spPr bwMode="auto">
          <a:xfrm>
            <a:off x="6615113" y="4014788"/>
            <a:ext cx="5556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КУМЕНЫ</a:t>
            </a:r>
          </a:p>
        </p:txBody>
      </p:sp>
      <p:sp>
        <p:nvSpPr>
          <p:cNvPr id="20675" name="TextBox 116"/>
          <p:cNvSpPr txBox="1">
            <a:spLocks noChangeAspect="1"/>
          </p:cNvSpPr>
          <p:nvPr/>
        </p:nvSpPr>
        <p:spPr bwMode="auto">
          <a:xfrm>
            <a:off x="7618413" y="4581525"/>
            <a:ext cx="3508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УНИ</a:t>
            </a:r>
          </a:p>
        </p:txBody>
      </p:sp>
      <p:sp>
        <p:nvSpPr>
          <p:cNvPr id="20676" name="TextBox 117"/>
          <p:cNvSpPr txBox="1">
            <a:spLocks noChangeAspect="1"/>
          </p:cNvSpPr>
          <p:nvPr/>
        </p:nvSpPr>
        <p:spPr bwMode="auto">
          <a:xfrm>
            <a:off x="6675438" y="4297363"/>
            <a:ext cx="41116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СУНА</a:t>
            </a:r>
          </a:p>
        </p:txBody>
      </p:sp>
      <p:sp>
        <p:nvSpPr>
          <p:cNvPr id="20677" name="TextBox 118"/>
          <p:cNvSpPr txBox="1">
            <a:spLocks noChangeAspect="1"/>
          </p:cNvSpPr>
          <p:nvPr/>
        </p:nvSpPr>
        <p:spPr bwMode="auto">
          <a:xfrm>
            <a:off x="7086600" y="4354513"/>
            <a:ext cx="8429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БОГОРОДСКОЕ</a:t>
            </a:r>
          </a:p>
        </p:txBody>
      </p:sp>
      <p:sp>
        <p:nvSpPr>
          <p:cNvPr id="20678" name="TextBox 119"/>
          <p:cNvSpPr txBox="1">
            <a:spLocks noChangeAspect="1"/>
          </p:cNvSpPr>
          <p:nvPr/>
        </p:nvSpPr>
        <p:spPr bwMode="auto">
          <a:xfrm>
            <a:off x="7027863" y="4918075"/>
            <a:ext cx="4254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НЕМА</a:t>
            </a:r>
          </a:p>
        </p:txBody>
      </p:sp>
      <p:sp>
        <p:nvSpPr>
          <p:cNvPr id="20679" name="TextBox 120"/>
          <p:cNvSpPr txBox="1">
            <a:spLocks noChangeAspect="1"/>
          </p:cNvSpPr>
          <p:nvPr/>
        </p:nvSpPr>
        <p:spPr bwMode="auto">
          <a:xfrm>
            <a:off x="7264400" y="5429250"/>
            <a:ext cx="6524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КИЛЬМЕЗЬ</a:t>
            </a:r>
          </a:p>
        </p:txBody>
      </p:sp>
      <p:sp>
        <p:nvSpPr>
          <p:cNvPr id="20680" name="TextBox 121"/>
          <p:cNvSpPr txBox="1">
            <a:spLocks noChangeAspect="1"/>
          </p:cNvSpPr>
          <p:nvPr/>
        </p:nvSpPr>
        <p:spPr bwMode="auto">
          <a:xfrm>
            <a:off x="6850063" y="5203825"/>
            <a:ext cx="490537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УРЖУМ</a:t>
            </a:r>
          </a:p>
        </p:txBody>
      </p:sp>
      <p:sp>
        <p:nvSpPr>
          <p:cNvPr id="20681" name="TextBox 122"/>
          <p:cNvSpPr txBox="1">
            <a:spLocks noChangeAspect="1"/>
          </p:cNvSpPr>
          <p:nvPr/>
        </p:nvSpPr>
        <p:spPr bwMode="auto">
          <a:xfrm>
            <a:off x="7027863" y="5884863"/>
            <a:ext cx="601662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МАЛМЫЖ</a:t>
            </a:r>
          </a:p>
        </p:txBody>
      </p:sp>
      <p:sp>
        <p:nvSpPr>
          <p:cNvPr id="20682" name="TextBox 123"/>
          <p:cNvSpPr txBox="1">
            <a:spLocks noChangeAspect="1"/>
          </p:cNvSpPr>
          <p:nvPr/>
        </p:nvSpPr>
        <p:spPr bwMode="auto">
          <a:xfrm>
            <a:off x="6378575" y="4976813"/>
            <a:ext cx="6111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ЛЕБЯЖЬЕ</a:t>
            </a:r>
          </a:p>
        </p:txBody>
      </p:sp>
      <p:sp>
        <p:nvSpPr>
          <p:cNvPr id="20683" name="TextBox 124"/>
          <p:cNvSpPr txBox="1">
            <a:spLocks noChangeAspect="1"/>
          </p:cNvSpPr>
          <p:nvPr/>
        </p:nvSpPr>
        <p:spPr bwMode="auto">
          <a:xfrm>
            <a:off x="6497638" y="4637088"/>
            <a:ext cx="600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НОЛИНСК</a:t>
            </a:r>
          </a:p>
        </p:txBody>
      </p:sp>
      <p:sp>
        <p:nvSpPr>
          <p:cNvPr id="20684" name="TextBox 125"/>
          <p:cNvSpPr txBox="1">
            <a:spLocks noChangeAspect="1"/>
          </p:cNvSpPr>
          <p:nvPr/>
        </p:nvSpPr>
        <p:spPr bwMode="auto">
          <a:xfrm>
            <a:off x="6026150" y="4581525"/>
            <a:ext cx="5873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СОВЕТСК</a:t>
            </a:r>
          </a:p>
        </p:txBody>
      </p:sp>
      <p:sp>
        <p:nvSpPr>
          <p:cNvPr id="20685" name="TextBox 126"/>
          <p:cNvSpPr txBox="1">
            <a:spLocks noChangeAspect="1"/>
          </p:cNvSpPr>
          <p:nvPr/>
        </p:nvSpPr>
        <p:spPr bwMode="auto">
          <a:xfrm>
            <a:off x="5715000" y="4864100"/>
            <a:ext cx="612775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ПИЖАНКА</a:t>
            </a:r>
          </a:p>
        </p:txBody>
      </p:sp>
      <p:sp>
        <p:nvSpPr>
          <p:cNvPr id="20686" name="TextBox 127"/>
          <p:cNvSpPr txBox="1">
            <a:spLocks noChangeAspect="1"/>
          </p:cNvSpPr>
          <p:nvPr/>
        </p:nvSpPr>
        <p:spPr bwMode="auto">
          <a:xfrm>
            <a:off x="5672138" y="4467225"/>
            <a:ext cx="49371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АРБАЖ</a:t>
            </a:r>
          </a:p>
        </p:txBody>
      </p:sp>
      <p:sp>
        <p:nvSpPr>
          <p:cNvPr id="20687" name="TextBox 128"/>
          <p:cNvSpPr txBox="1">
            <a:spLocks noChangeAspect="1"/>
          </p:cNvSpPr>
          <p:nvPr/>
        </p:nvSpPr>
        <p:spPr bwMode="auto">
          <a:xfrm>
            <a:off x="5435600" y="4694238"/>
            <a:ext cx="42227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ТУЖА</a:t>
            </a:r>
          </a:p>
        </p:txBody>
      </p:sp>
      <p:sp>
        <p:nvSpPr>
          <p:cNvPr id="20688" name="TextBox 129"/>
          <p:cNvSpPr txBox="1">
            <a:spLocks noChangeAspect="1"/>
          </p:cNvSpPr>
          <p:nvPr/>
        </p:nvSpPr>
        <p:spPr bwMode="auto">
          <a:xfrm>
            <a:off x="4964113" y="4864100"/>
            <a:ext cx="5127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КИКНУР</a:t>
            </a:r>
          </a:p>
        </p:txBody>
      </p:sp>
      <p:sp>
        <p:nvSpPr>
          <p:cNvPr id="20689" name="TextBox 130"/>
          <p:cNvSpPr txBox="1">
            <a:spLocks noChangeAspect="1"/>
          </p:cNvSpPr>
          <p:nvPr/>
        </p:nvSpPr>
        <p:spPr bwMode="auto">
          <a:xfrm>
            <a:off x="5318125" y="5057775"/>
            <a:ext cx="5302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ЯРАНСК</a:t>
            </a:r>
          </a:p>
        </p:txBody>
      </p:sp>
      <p:sp>
        <p:nvSpPr>
          <p:cNvPr id="20690" name="TextBox 131"/>
          <p:cNvSpPr txBox="1">
            <a:spLocks noChangeAspect="1"/>
          </p:cNvSpPr>
          <p:nvPr/>
        </p:nvSpPr>
        <p:spPr bwMode="auto">
          <a:xfrm>
            <a:off x="4905375" y="5260975"/>
            <a:ext cx="64293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САНЧУРСК</a:t>
            </a:r>
          </a:p>
        </p:txBody>
      </p:sp>
      <p:sp>
        <p:nvSpPr>
          <p:cNvPr id="20691" name="TextBox 132"/>
          <p:cNvSpPr txBox="1">
            <a:spLocks noChangeAspect="1"/>
          </p:cNvSpPr>
          <p:nvPr/>
        </p:nvSpPr>
        <p:spPr bwMode="auto">
          <a:xfrm>
            <a:off x="7472363" y="6056313"/>
            <a:ext cx="10001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ВЯТСКИЕ ПОЛЯНЫ</a:t>
            </a:r>
          </a:p>
        </p:txBody>
      </p:sp>
      <p:sp>
        <p:nvSpPr>
          <p:cNvPr id="20692" name="TextBox 133"/>
          <p:cNvSpPr txBox="1">
            <a:spLocks noChangeAspect="1"/>
          </p:cNvSpPr>
          <p:nvPr/>
        </p:nvSpPr>
        <p:spPr bwMode="auto">
          <a:xfrm>
            <a:off x="5948363" y="4286250"/>
            <a:ext cx="9461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700" b="1">
                <a:solidFill>
                  <a:srgbClr val="000000"/>
                </a:solidFill>
              </a:rPr>
              <a:t>ВЕРХОШИЖЕМЬЕ</a:t>
            </a:r>
          </a:p>
        </p:txBody>
      </p:sp>
      <p:sp>
        <p:nvSpPr>
          <p:cNvPr id="148" name="Равнобедренный треугольник 147"/>
          <p:cNvSpPr/>
          <p:nvPr/>
        </p:nvSpPr>
        <p:spPr>
          <a:xfrm>
            <a:off x="8056707" y="2510655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49" name="Равнобедренный треугольник 148"/>
          <p:cNvSpPr/>
          <p:nvPr/>
        </p:nvSpPr>
        <p:spPr>
          <a:xfrm>
            <a:off x="8681702" y="3244645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0" name="Равнобедренный треугольник 149"/>
          <p:cNvSpPr/>
          <p:nvPr/>
        </p:nvSpPr>
        <p:spPr>
          <a:xfrm>
            <a:off x="7084421" y="2777560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1" name="Равнобедренный треугольник 150"/>
          <p:cNvSpPr/>
          <p:nvPr/>
        </p:nvSpPr>
        <p:spPr>
          <a:xfrm>
            <a:off x="6042764" y="284428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2" name="Равнобедренный треугольник 151"/>
          <p:cNvSpPr/>
          <p:nvPr/>
        </p:nvSpPr>
        <p:spPr>
          <a:xfrm>
            <a:off x="5695544" y="2177023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3" name="Равнобедренный треугольник 152"/>
          <p:cNvSpPr/>
          <p:nvPr/>
        </p:nvSpPr>
        <p:spPr>
          <a:xfrm>
            <a:off x="5348325" y="1709938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4" name="Равнобедренный треугольник 153"/>
          <p:cNvSpPr/>
          <p:nvPr/>
        </p:nvSpPr>
        <p:spPr>
          <a:xfrm>
            <a:off x="5286608" y="1242854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5" name="Равнобедренный треугольник 154"/>
          <p:cNvSpPr/>
          <p:nvPr/>
        </p:nvSpPr>
        <p:spPr>
          <a:xfrm>
            <a:off x="6381259" y="3111193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6" name="Равнобедренный треугольник 155"/>
          <p:cNvSpPr/>
          <p:nvPr/>
        </p:nvSpPr>
        <p:spPr>
          <a:xfrm>
            <a:off x="5626172" y="3177919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7" name="Равнобедренный треугольник 156"/>
          <p:cNvSpPr/>
          <p:nvPr/>
        </p:nvSpPr>
        <p:spPr>
          <a:xfrm>
            <a:off x="5001106" y="371377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8" name="Равнобедренный треугольник 157"/>
          <p:cNvSpPr/>
          <p:nvPr/>
        </p:nvSpPr>
        <p:spPr>
          <a:xfrm>
            <a:off x="5348396" y="397863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59" name="Равнобедренный треугольник 158"/>
          <p:cNvSpPr/>
          <p:nvPr/>
        </p:nvSpPr>
        <p:spPr>
          <a:xfrm>
            <a:off x="6181723" y="3645003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0" name="Равнобедренный треугольник 159"/>
          <p:cNvSpPr/>
          <p:nvPr/>
        </p:nvSpPr>
        <p:spPr>
          <a:xfrm>
            <a:off x="7362197" y="331137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1" name="Равнобедренный треугольник 160"/>
          <p:cNvSpPr/>
          <p:nvPr/>
        </p:nvSpPr>
        <p:spPr>
          <a:xfrm>
            <a:off x="6876162" y="331137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2" name="Равнобедренный треугольник 161"/>
          <p:cNvSpPr/>
          <p:nvPr/>
        </p:nvSpPr>
        <p:spPr>
          <a:xfrm>
            <a:off x="6251167" y="384518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3" name="Равнобедренный треугольник 162"/>
          <p:cNvSpPr/>
          <p:nvPr/>
        </p:nvSpPr>
        <p:spPr>
          <a:xfrm>
            <a:off x="7431713" y="384518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4" name="Равнобедренный треугольник 163"/>
          <p:cNvSpPr/>
          <p:nvPr/>
        </p:nvSpPr>
        <p:spPr>
          <a:xfrm>
            <a:off x="7709488" y="384518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5" name="Равнобедренный треугольник 164"/>
          <p:cNvSpPr/>
          <p:nvPr/>
        </p:nvSpPr>
        <p:spPr>
          <a:xfrm>
            <a:off x="6806718" y="3711730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6" name="Равнобедренный треугольник 165"/>
          <p:cNvSpPr/>
          <p:nvPr/>
        </p:nvSpPr>
        <p:spPr>
          <a:xfrm>
            <a:off x="6737274" y="4178815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7" name="Равнобедренный треугольник 166"/>
          <p:cNvSpPr/>
          <p:nvPr/>
        </p:nvSpPr>
        <p:spPr>
          <a:xfrm>
            <a:off x="6806718" y="4378994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8" name="Равнобедренный треугольник 167"/>
          <p:cNvSpPr/>
          <p:nvPr/>
        </p:nvSpPr>
        <p:spPr>
          <a:xfrm>
            <a:off x="7223380" y="451244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9" name="Равнобедренный треугольник 168"/>
          <p:cNvSpPr/>
          <p:nvPr/>
        </p:nvSpPr>
        <p:spPr>
          <a:xfrm>
            <a:off x="7709488" y="451244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0" name="Равнобедренный треугольник 169"/>
          <p:cNvSpPr/>
          <p:nvPr/>
        </p:nvSpPr>
        <p:spPr>
          <a:xfrm>
            <a:off x="6389983" y="4178815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1" name="Равнобедренный треугольник 170"/>
          <p:cNvSpPr/>
          <p:nvPr/>
        </p:nvSpPr>
        <p:spPr>
          <a:xfrm>
            <a:off x="5834503" y="451244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2" name="Равнобедренный треугольник 171"/>
          <p:cNvSpPr/>
          <p:nvPr/>
        </p:nvSpPr>
        <p:spPr>
          <a:xfrm>
            <a:off x="5487213" y="4579173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3" name="Равнобедренный треугольник 172"/>
          <p:cNvSpPr/>
          <p:nvPr/>
        </p:nvSpPr>
        <p:spPr>
          <a:xfrm>
            <a:off x="5001106" y="4848124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5" name="Равнобедренный треугольник 174"/>
          <p:cNvSpPr/>
          <p:nvPr/>
        </p:nvSpPr>
        <p:spPr>
          <a:xfrm>
            <a:off x="5834432" y="477935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6" name="Равнобедренный треугольник 175"/>
          <p:cNvSpPr/>
          <p:nvPr/>
        </p:nvSpPr>
        <p:spPr>
          <a:xfrm>
            <a:off x="7084493" y="4846079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7" name="Равнобедренный треугольник 176"/>
          <p:cNvSpPr/>
          <p:nvPr/>
        </p:nvSpPr>
        <p:spPr>
          <a:xfrm>
            <a:off x="6876090" y="5112984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8" name="Равнобедренный треугольник 177"/>
          <p:cNvSpPr/>
          <p:nvPr/>
        </p:nvSpPr>
        <p:spPr>
          <a:xfrm>
            <a:off x="7431713" y="5246437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79" name="Равнобедренный треугольник 178"/>
          <p:cNvSpPr/>
          <p:nvPr/>
        </p:nvSpPr>
        <p:spPr>
          <a:xfrm>
            <a:off x="7223380" y="5713521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0" name="Равнобедренный треугольник 179"/>
          <p:cNvSpPr/>
          <p:nvPr/>
        </p:nvSpPr>
        <p:spPr>
          <a:xfrm>
            <a:off x="5140065" y="5379890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1" name="Равнобедренный треугольник 180"/>
          <p:cNvSpPr/>
          <p:nvPr/>
        </p:nvSpPr>
        <p:spPr>
          <a:xfrm>
            <a:off x="6251095" y="4712625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2" name="Равнобедренный треугольник 181"/>
          <p:cNvSpPr/>
          <p:nvPr/>
        </p:nvSpPr>
        <p:spPr>
          <a:xfrm>
            <a:off x="5834503" y="3978636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3" name="Равнобедренный треугольник 182"/>
          <p:cNvSpPr/>
          <p:nvPr/>
        </p:nvSpPr>
        <p:spPr>
          <a:xfrm>
            <a:off x="6737274" y="4779352"/>
            <a:ext cx="138888" cy="133453"/>
          </a:xfrm>
          <a:prstGeom prst="triangle">
            <a:avLst/>
          </a:prstGeom>
          <a:solidFill>
            <a:srgbClr val="0058B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4" name="Равнобедренный треугольник 183"/>
          <p:cNvSpPr/>
          <p:nvPr/>
        </p:nvSpPr>
        <p:spPr>
          <a:xfrm>
            <a:off x="6598314" y="4846079"/>
            <a:ext cx="138888" cy="133453"/>
          </a:xfrm>
          <a:prstGeom prst="triangl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86" name="Равнобедренный треугольник 185"/>
          <p:cNvSpPr/>
          <p:nvPr/>
        </p:nvSpPr>
        <p:spPr>
          <a:xfrm>
            <a:off x="6528942" y="3444824"/>
            <a:ext cx="277775" cy="246996"/>
          </a:xfrm>
          <a:prstGeom prst="triangl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1" name="Скругленный прямоугольник 190"/>
          <p:cNvSpPr/>
          <p:nvPr/>
        </p:nvSpPr>
        <p:spPr>
          <a:xfrm>
            <a:off x="471941" y="714356"/>
            <a:ext cx="4034743" cy="301261"/>
          </a:xfrm>
          <a:prstGeom prst="roundRect">
            <a:avLst/>
          </a:prstGeom>
          <a:solidFill>
            <a:srgbClr val="0058B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9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 уровень – на базе ЦРБ </a:t>
            </a:r>
            <a:endParaRPr lang="ru-RU" sz="1900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Скругленный прямоугольник 191"/>
          <p:cNvSpPr/>
          <p:nvPr/>
        </p:nvSpPr>
        <p:spPr>
          <a:xfrm>
            <a:off x="425450" y="1114414"/>
            <a:ext cx="1974850" cy="814388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36 </a:t>
            </a:r>
            <a:r>
              <a:rPr lang="ru-RU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амбулаторно-поликлинических подразделений</a:t>
            </a:r>
            <a:endParaRPr lang="ru-RU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Скругленный прямоугольник 192"/>
          <p:cNvSpPr/>
          <p:nvPr/>
        </p:nvSpPr>
        <p:spPr>
          <a:xfrm>
            <a:off x="2581275" y="1142984"/>
            <a:ext cx="1925638" cy="814388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 sz="155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36 </a:t>
            </a:r>
            <a:r>
              <a:rPr lang="ru-RU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врачей психиатров-наркологов</a:t>
            </a:r>
            <a:endParaRPr lang="ru-RU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155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Скругленный прямоугольник 194"/>
          <p:cNvSpPr/>
          <p:nvPr/>
        </p:nvSpPr>
        <p:spPr>
          <a:xfrm>
            <a:off x="319088" y="2643182"/>
            <a:ext cx="4332287" cy="74771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55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Омутнинская ЦРБ – 18 коек, Вятскополянская ЦРБ – 15 коек, Яранская ЦРБ – 15 коек</a:t>
            </a:r>
          </a:p>
        </p:txBody>
      </p:sp>
      <p:sp>
        <p:nvSpPr>
          <p:cNvPr id="196" name="Скругленный прямоугольник 195"/>
          <p:cNvSpPr/>
          <p:nvPr/>
        </p:nvSpPr>
        <p:spPr>
          <a:xfrm>
            <a:off x="425174" y="3562267"/>
            <a:ext cx="4215455" cy="938303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900"/>
              </a:lnSpc>
              <a:defRPr/>
            </a:pPr>
            <a:endParaRPr lang="ru-RU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900"/>
              </a:lnSpc>
              <a:defRPr/>
            </a:pPr>
            <a:r>
              <a:rPr lang="ru-RU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3 уровень –Кировский областной наркологический диспансер (мощность – 145 коек)</a:t>
            </a:r>
          </a:p>
          <a:p>
            <a:pPr algn="ctr">
              <a:lnSpc>
                <a:spcPts val="1900"/>
              </a:lnSpc>
              <a:defRPr/>
            </a:pPr>
            <a:endParaRPr lang="ru-RU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1" name="Равнобедренный треугольник 200"/>
          <p:cNvSpPr/>
          <p:nvPr/>
        </p:nvSpPr>
        <p:spPr>
          <a:xfrm>
            <a:off x="7539661" y="5828608"/>
            <a:ext cx="288032" cy="266546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02" name="Равнобедренный треугольник 201"/>
          <p:cNvSpPr/>
          <p:nvPr/>
        </p:nvSpPr>
        <p:spPr>
          <a:xfrm>
            <a:off x="7971563" y="3197431"/>
            <a:ext cx="288032" cy="266546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0" name="Скругленная прямоугольная выноска 189"/>
          <p:cNvSpPr/>
          <p:nvPr/>
        </p:nvSpPr>
        <p:spPr>
          <a:xfrm>
            <a:off x="6069013" y="1333500"/>
            <a:ext cx="1368425" cy="323850"/>
          </a:xfrm>
          <a:prstGeom prst="wedgeRoundRectCallout">
            <a:avLst>
              <a:gd name="adj1" fmla="val -104076"/>
              <a:gd name="adj2" fmla="val -54185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 2020 года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Скругленная прямоугольная выноска 193"/>
          <p:cNvSpPr/>
          <p:nvPr/>
        </p:nvSpPr>
        <p:spPr>
          <a:xfrm>
            <a:off x="7805738" y="4973638"/>
            <a:ext cx="1338262" cy="317500"/>
          </a:xfrm>
          <a:prstGeom prst="wedgeRoundRectCallout">
            <a:avLst>
              <a:gd name="adj1" fmla="val -124334"/>
              <a:gd name="adj2" fmla="val -9583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 2020 года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Скругленная прямоугольная выноска 207"/>
          <p:cNvSpPr/>
          <p:nvPr/>
        </p:nvSpPr>
        <p:spPr>
          <a:xfrm>
            <a:off x="7848600" y="5575300"/>
            <a:ext cx="1338263" cy="317500"/>
          </a:xfrm>
          <a:prstGeom prst="wedgeRoundRectCallout">
            <a:avLst>
              <a:gd name="adj1" fmla="val -168399"/>
              <a:gd name="adj2" fmla="val -29272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 2020 года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Скругленный прямоугольник 196"/>
          <p:cNvSpPr/>
          <p:nvPr/>
        </p:nvSpPr>
        <p:spPr>
          <a:xfrm>
            <a:off x="218206" y="4572008"/>
            <a:ext cx="4542169" cy="137385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Обеспеченность наркологическими койками в 2014 году</a:t>
            </a:r>
          </a:p>
          <a:p>
            <a:pPr algn="ctr">
              <a:defRPr/>
            </a:pPr>
            <a:r>
              <a: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(на 10 тыс. человек населения):  РФ –  1,68, ПФО –  1,92, </a:t>
            </a:r>
            <a:endParaRPr lang="ru-RU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КО 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 1,19</a:t>
            </a:r>
            <a:endParaRPr lang="ru-RU" sz="1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19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Равнобедренный треугольник 188"/>
          <p:cNvSpPr/>
          <p:nvPr/>
        </p:nvSpPr>
        <p:spPr>
          <a:xfrm>
            <a:off x="5500694" y="5214950"/>
            <a:ext cx="288032" cy="266546"/>
          </a:xfrm>
          <a:prstGeom prst="triangle">
            <a:avLst/>
          </a:prstGeom>
          <a:solidFill>
            <a:srgbClr val="00B0F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98" name="Скругленная прямоугольная выноска 197"/>
          <p:cNvSpPr/>
          <p:nvPr/>
        </p:nvSpPr>
        <p:spPr>
          <a:xfrm>
            <a:off x="6643688" y="1928813"/>
            <a:ext cx="1368425" cy="323850"/>
          </a:xfrm>
          <a:prstGeom prst="wedgeRoundRectCallout">
            <a:avLst>
              <a:gd name="adj1" fmla="val -112754"/>
              <a:gd name="adj2" fmla="val 49952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до 2020 года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Скругленный прямоугольник 187"/>
          <p:cNvSpPr/>
          <p:nvPr/>
        </p:nvSpPr>
        <p:spPr>
          <a:xfrm>
            <a:off x="928662" y="6072206"/>
            <a:ext cx="2857520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КО в 2016 году – 1,2</a:t>
            </a:r>
            <a:endParaRPr lang="ru-RU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148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Скругленный прямоугольник 138"/>
          <p:cNvSpPr/>
          <p:nvPr/>
        </p:nvSpPr>
        <p:spPr>
          <a:xfrm>
            <a:off x="6542088" y="5534025"/>
            <a:ext cx="2446337" cy="976313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/>
              <a:t>Коэффициент совместительства 1,61 (РФ-1,7)</a:t>
            </a:r>
          </a:p>
        </p:txBody>
      </p:sp>
      <p:grpSp>
        <p:nvGrpSpPr>
          <p:cNvPr id="19459" name="Группа 9"/>
          <p:cNvGrpSpPr>
            <a:grpSpLocks noChangeAspect="1"/>
          </p:cNvGrpSpPr>
          <p:nvPr/>
        </p:nvGrpSpPr>
        <p:grpSpPr bwMode="auto">
          <a:xfrm>
            <a:off x="5037138" y="658813"/>
            <a:ext cx="3910012" cy="4756150"/>
            <a:chOff x="1909763" y="26194"/>
            <a:chExt cx="5538394" cy="6731794"/>
          </a:xfrm>
        </p:grpSpPr>
        <p:sp>
          <p:nvSpPr>
            <p:cNvPr id="13" name="Полилиния 12"/>
            <p:cNvSpPr>
              <a:spLocks noChangeAspect="1"/>
            </p:cNvSpPr>
            <p:nvPr/>
          </p:nvSpPr>
          <p:spPr>
            <a:xfrm>
              <a:off x="2550624" y="26194"/>
              <a:ext cx="1155800" cy="1202105"/>
            </a:xfrm>
            <a:custGeom>
              <a:avLst/>
              <a:gdLst>
                <a:gd name="connsiteX0" fmla="*/ 890587 w 1154906"/>
                <a:gd name="connsiteY0" fmla="*/ 321469 h 1202531"/>
                <a:gd name="connsiteX1" fmla="*/ 954881 w 1154906"/>
                <a:gd name="connsiteY1" fmla="*/ 416719 h 1202531"/>
                <a:gd name="connsiteX2" fmla="*/ 1009650 w 1154906"/>
                <a:gd name="connsiteY2" fmla="*/ 571500 h 1202531"/>
                <a:gd name="connsiteX3" fmla="*/ 1016794 w 1154906"/>
                <a:gd name="connsiteY3" fmla="*/ 892969 h 1202531"/>
                <a:gd name="connsiteX4" fmla="*/ 1154906 w 1154906"/>
                <a:gd name="connsiteY4" fmla="*/ 962025 h 1202531"/>
                <a:gd name="connsiteX5" fmla="*/ 1114425 w 1154906"/>
                <a:gd name="connsiteY5" fmla="*/ 1092994 h 1202531"/>
                <a:gd name="connsiteX6" fmla="*/ 1004887 w 1154906"/>
                <a:gd name="connsiteY6" fmla="*/ 1202531 h 1202531"/>
                <a:gd name="connsiteX7" fmla="*/ 900112 w 1154906"/>
                <a:gd name="connsiteY7" fmla="*/ 1176337 h 1202531"/>
                <a:gd name="connsiteX8" fmla="*/ 485775 w 1154906"/>
                <a:gd name="connsiteY8" fmla="*/ 992981 h 1202531"/>
                <a:gd name="connsiteX9" fmla="*/ 466725 w 1154906"/>
                <a:gd name="connsiteY9" fmla="*/ 928687 h 1202531"/>
                <a:gd name="connsiteX10" fmla="*/ 488156 w 1154906"/>
                <a:gd name="connsiteY10" fmla="*/ 838200 h 1202531"/>
                <a:gd name="connsiteX11" fmla="*/ 459581 w 1154906"/>
                <a:gd name="connsiteY11" fmla="*/ 809625 h 1202531"/>
                <a:gd name="connsiteX12" fmla="*/ 450056 w 1154906"/>
                <a:gd name="connsiteY12" fmla="*/ 726281 h 1202531"/>
                <a:gd name="connsiteX13" fmla="*/ 157162 w 1154906"/>
                <a:gd name="connsiteY13" fmla="*/ 750094 h 1202531"/>
                <a:gd name="connsiteX14" fmla="*/ 40481 w 1154906"/>
                <a:gd name="connsiteY14" fmla="*/ 659606 h 1202531"/>
                <a:gd name="connsiteX15" fmla="*/ 0 w 1154906"/>
                <a:gd name="connsiteY15" fmla="*/ 526256 h 1202531"/>
                <a:gd name="connsiteX16" fmla="*/ 47625 w 1154906"/>
                <a:gd name="connsiteY16" fmla="*/ 297656 h 1202531"/>
                <a:gd name="connsiteX17" fmla="*/ 159544 w 1154906"/>
                <a:gd name="connsiteY17" fmla="*/ 0 h 1202531"/>
                <a:gd name="connsiteX18" fmla="*/ 219075 w 1154906"/>
                <a:gd name="connsiteY18" fmla="*/ 35719 h 1202531"/>
                <a:gd name="connsiteX19" fmla="*/ 369094 w 1154906"/>
                <a:gd name="connsiteY19" fmla="*/ 35719 h 1202531"/>
                <a:gd name="connsiteX20" fmla="*/ 490537 w 1154906"/>
                <a:gd name="connsiteY20" fmla="*/ 109537 h 1202531"/>
                <a:gd name="connsiteX21" fmla="*/ 614362 w 1154906"/>
                <a:gd name="connsiteY21" fmla="*/ 111919 h 1202531"/>
                <a:gd name="connsiteX22" fmla="*/ 659606 w 1154906"/>
                <a:gd name="connsiteY22" fmla="*/ 257175 h 1202531"/>
                <a:gd name="connsiteX23" fmla="*/ 738187 w 1154906"/>
                <a:gd name="connsiteY23" fmla="*/ 290512 h 1202531"/>
                <a:gd name="connsiteX24" fmla="*/ 890587 w 1154906"/>
                <a:gd name="connsiteY24" fmla="*/ 321469 h 1202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154906" h="1202531">
                  <a:moveTo>
                    <a:pt x="890587" y="321469"/>
                  </a:moveTo>
                  <a:lnTo>
                    <a:pt x="954881" y="416719"/>
                  </a:lnTo>
                  <a:lnTo>
                    <a:pt x="1009650" y="571500"/>
                  </a:lnTo>
                  <a:lnTo>
                    <a:pt x="1016794" y="892969"/>
                  </a:lnTo>
                  <a:lnTo>
                    <a:pt x="1154906" y="962025"/>
                  </a:lnTo>
                  <a:lnTo>
                    <a:pt x="1114425" y="1092994"/>
                  </a:lnTo>
                  <a:lnTo>
                    <a:pt x="1004887" y="1202531"/>
                  </a:lnTo>
                  <a:lnTo>
                    <a:pt x="900112" y="1176337"/>
                  </a:lnTo>
                  <a:lnTo>
                    <a:pt x="485775" y="992981"/>
                  </a:lnTo>
                  <a:lnTo>
                    <a:pt x="466725" y="928687"/>
                  </a:lnTo>
                  <a:lnTo>
                    <a:pt x="488156" y="838200"/>
                  </a:lnTo>
                  <a:lnTo>
                    <a:pt x="459581" y="809625"/>
                  </a:lnTo>
                  <a:lnTo>
                    <a:pt x="450056" y="726281"/>
                  </a:lnTo>
                  <a:lnTo>
                    <a:pt x="157162" y="750094"/>
                  </a:lnTo>
                  <a:lnTo>
                    <a:pt x="40481" y="659606"/>
                  </a:lnTo>
                  <a:lnTo>
                    <a:pt x="0" y="526256"/>
                  </a:lnTo>
                  <a:lnTo>
                    <a:pt x="47625" y="297656"/>
                  </a:lnTo>
                  <a:lnTo>
                    <a:pt x="159544" y="0"/>
                  </a:lnTo>
                  <a:lnTo>
                    <a:pt x="219075" y="35719"/>
                  </a:lnTo>
                  <a:lnTo>
                    <a:pt x="369094" y="35719"/>
                  </a:lnTo>
                  <a:lnTo>
                    <a:pt x="490537" y="109537"/>
                  </a:lnTo>
                  <a:lnTo>
                    <a:pt x="614362" y="111919"/>
                  </a:lnTo>
                  <a:lnTo>
                    <a:pt x="659606" y="257175"/>
                  </a:lnTo>
                  <a:lnTo>
                    <a:pt x="738187" y="290512"/>
                  </a:lnTo>
                  <a:lnTo>
                    <a:pt x="890587" y="321469"/>
                  </a:lnTo>
                  <a:close/>
                </a:path>
              </a:pathLst>
            </a:custGeom>
            <a:solidFill>
              <a:srgbClr val="FFC000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endParaRPr lang="ru-RU" sz="700" dirty="0"/>
            </a:p>
          </p:txBody>
        </p:sp>
        <p:grpSp>
          <p:nvGrpSpPr>
            <p:cNvPr id="19473" name="Группа 133"/>
            <p:cNvGrpSpPr>
              <a:grpSpLocks/>
            </p:cNvGrpSpPr>
            <p:nvPr/>
          </p:nvGrpSpPr>
          <p:grpSpPr bwMode="auto">
            <a:xfrm>
              <a:off x="1909763" y="565263"/>
              <a:ext cx="5538394" cy="6192725"/>
              <a:chOff x="1909763" y="565263"/>
              <a:chExt cx="5538394" cy="6192725"/>
            </a:xfrm>
          </p:grpSpPr>
          <p:sp>
            <p:nvSpPr>
              <p:cNvPr id="15" name="Полилиния 10"/>
              <p:cNvSpPr>
                <a:spLocks noChangeAspect="1"/>
              </p:cNvSpPr>
              <p:nvPr/>
            </p:nvSpPr>
            <p:spPr>
              <a:xfrm>
                <a:off x="3967266" y="3273003"/>
                <a:ext cx="1119822" cy="725758"/>
              </a:xfrm>
              <a:custGeom>
                <a:avLst/>
                <a:gdLst>
                  <a:gd name="connsiteX0" fmla="*/ 47625 w 1119187"/>
                  <a:gd name="connsiteY0" fmla="*/ 26193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47625 w 1119187"/>
                  <a:gd name="connsiteY31" fmla="*/ 26193 h 726281"/>
                  <a:gd name="connsiteX0" fmla="*/ 30952 w 1119187"/>
                  <a:gd name="connsiteY0" fmla="*/ 85724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30952 w 1119187"/>
                  <a:gd name="connsiteY31" fmla="*/ 85724 h 726281"/>
                  <a:gd name="connsiteX0" fmla="*/ 102390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102390 w 1119187"/>
                  <a:gd name="connsiteY31" fmla="*/ 14286 h 726281"/>
                  <a:gd name="connsiteX0" fmla="*/ 102390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102390 w 1119187"/>
                  <a:gd name="connsiteY31" fmla="*/ 14286 h 726281"/>
                  <a:gd name="connsiteX0" fmla="*/ 102390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102390 w 1119187"/>
                  <a:gd name="connsiteY31" fmla="*/ 14286 h 726281"/>
                  <a:gd name="connsiteX0" fmla="*/ 102390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102390 w 1119187"/>
                  <a:gd name="connsiteY31" fmla="*/ 14286 h 726281"/>
                  <a:gd name="connsiteX0" fmla="*/ 102390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102390 w 1119187"/>
                  <a:gd name="connsiteY31" fmla="*/ 14286 h 726281"/>
                  <a:gd name="connsiteX0" fmla="*/ 41261 w 1127115"/>
                  <a:gd name="connsiteY0" fmla="*/ 14286 h 726281"/>
                  <a:gd name="connsiteX1" fmla="*/ 257959 w 1127115"/>
                  <a:gd name="connsiteY1" fmla="*/ 33337 h 726281"/>
                  <a:gd name="connsiteX2" fmla="*/ 305584 w 1127115"/>
                  <a:gd name="connsiteY2" fmla="*/ 0 h 726281"/>
                  <a:gd name="connsiteX3" fmla="*/ 400834 w 1127115"/>
                  <a:gd name="connsiteY3" fmla="*/ 45243 h 726281"/>
                  <a:gd name="connsiteX4" fmla="*/ 467509 w 1127115"/>
                  <a:gd name="connsiteY4" fmla="*/ 130968 h 726281"/>
                  <a:gd name="connsiteX5" fmla="*/ 541328 w 1127115"/>
                  <a:gd name="connsiteY5" fmla="*/ 126206 h 726281"/>
                  <a:gd name="connsiteX6" fmla="*/ 584190 w 1127115"/>
                  <a:gd name="connsiteY6" fmla="*/ 114300 h 726281"/>
                  <a:gd name="connsiteX7" fmla="*/ 791359 w 1127115"/>
                  <a:gd name="connsiteY7" fmla="*/ 88106 h 726281"/>
                  <a:gd name="connsiteX8" fmla="*/ 846128 w 1127115"/>
                  <a:gd name="connsiteY8" fmla="*/ 259556 h 726281"/>
                  <a:gd name="connsiteX9" fmla="*/ 1058059 w 1127115"/>
                  <a:gd name="connsiteY9" fmla="*/ 371475 h 726281"/>
                  <a:gd name="connsiteX10" fmla="*/ 1043772 w 1127115"/>
                  <a:gd name="connsiteY10" fmla="*/ 419100 h 726281"/>
                  <a:gd name="connsiteX11" fmla="*/ 1081872 w 1127115"/>
                  <a:gd name="connsiteY11" fmla="*/ 547687 h 726281"/>
                  <a:gd name="connsiteX12" fmla="*/ 1127115 w 1127115"/>
                  <a:gd name="connsiteY12" fmla="*/ 652462 h 726281"/>
                  <a:gd name="connsiteX13" fmla="*/ 1041390 w 1127115"/>
                  <a:gd name="connsiteY13" fmla="*/ 652462 h 726281"/>
                  <a:gd name="connsiteX14" fmla="*/ 903278 w 1127115"/>
                  <a:gd name="connsiteY14" fmla="*/ 726281 h 726281"/>
                  <a:gd name="connsiteX15" fmla="*/ 817553 w 1127115"/>
                  <a:gd name="connsiteY15" fmla="*/ 664368 h 726281"/>
                  <a:gd name="connsiteX16" fmla="*/ 793740 w 1127115"/>
                  <a:gd name="connsiteY16" fmla="*/ 523875 h 726281"/>
                  <a:gd name="connsiteX17" fmla="*/ 767547 w 1127115"/>
                  <a:gd name="connsiteY17" fmla="*/ 507206 h 726281"/>
                  <a:gd name="connsiteX18" fmla="*/ 715159 w 1127115"/>
                  <a:gd name="connsiteY18" fmla="*/ 500062 h 726281"/>
                  <a:gd name="connsiteX19" fmla="*/ 674678 w 1127115"/>
                  <a:gd name="connsiteY19" fmla="*/ 492918 h 726281"/>
                  <a:gd name="connsiteX20" fmla="*/ 660390 w 1127115"/>
                  <a:gd name="connsiteY20" fmla="*/ 490537 h 726281"/>
                  <a:gd name="connsiteX21" fmla="*/ 524659 w 1127115"/>
                  <a:gd name="connsiteY21" fmla="*/ 492918 h 726281"/>
                  <a:gd name="connsiteX22" fmla="*/ 510372 w 1127115"/>
                  <a:gd name="connsiteY22" fmla="*/ 502443 h 726281"/>
                  <a:gd name="connsiteX23" fmla="*/ 496084 w 1127115"/>
                  <a:gd name="connsiteY23" fmla="*/ 511968 h 726281"/>
                  <a:gd name="connsiteX24" fmla="*/ 488940 w 1127115"/>
                  <a:gd name="connsiteY24" fmla="*/ 523875 h 726281"/>
                  <a:gd name="connsiteX25" fmla="*/ 305584 w 1127115"/>
                  <a:gd name="connsiteY25" fmla="*/ 592931 h 726281"/>
                  <a:gd name="connsiteX26" fmla="*/ 348447 w 1127115"/>
                  <a:gd name="connsiteY26" fmla="*/ 481012 h 726281"/>
                  <a:gd name="connsiteX27" fmla="*/ 329397 w 1127115"/>
                  <a:gd name="connsiteY27" fmla="*/ 404812 h 726281"/>
                  <a:gd name="connsiteX28" fmla="*/ 179378 w 1127115"/>
                  <a:gd name="connsiteY28" fmla="*/ 414337 h 726281"/>
                  <a:gd name="connsiteX29" fmla="*/ 62697 w 1127115"/>
                  <a:gd name="connsiteY29" fmla="*/ 178593 h 726281"/>
                  <a:gd name="connsiteX30" fmla="*/ 7928 w 1127115"/>
                  <a:gd name="connsiteY30" fmla="*/ 135731 h 726281"/>
                  <a:gd name="connsiteX31" fmla="*/ 41261 w 1127115"/>
                  <a:gd name="connsiteY31" fmla="*/ 14286 h 726281"/>
                  <a:gd name="connsiteX0" fmla="*/ 33333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33333 w 1119187"/>
                  <a:gd name="connsiteY31" fmla="*/ 14286 h 726281"/>
                  <a:gd name="connsiteX0" fmla="*/ 33333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33333 w 1119187"/>
                  <a:gd name="connsiteY31" fmla="*/ 14286 h 726281"/>
                  <a:gd name="connsiteX0" fmla="*/ 33333 w 1119187"/>
                  <a:gd name="connsiteY0" fmla="*/ 14286 h 726281"/>
                  <a:gd name="connsiteX1" fmla="*/ 250031 w 1119187"/>
                  <a:gd name="connsiteY1" fmla="*/ 33337 h 726281"/>
                  <a:gd name="connsiteX2" fmla="*/ 297656 w 1119187"/>
                  <a:gd name="connsiteY2" fmla="*/ 0 h 726281"/>
                  <a:gd name="connsiteX3" fmla="*/ 392906 w 1119187"/>
                  <a:gd name="connsiteY3" fmla="*/ 45243 h 726281"/>
                  <a:gd name="connsiteX4" fmla="*/ 459581 w 1119187"/>
                  <a:gd name="connsiteY4" fmla="*/ 130968 h 726281"/>
                  <a:gd name="connsiteX5" fmla="*/ 533400 w 1119187"/>
                  <a:gd name="connsiteY5" fmla="*/ 126206 h 726281"/>
                  <a:gd name="connsiteX6" fmla="*/ 576262 w 1119187"/>
                  <a:gd name="connsiteY6" fmla="*/ 114300 h 726281"/>
                  <a:gd name="connsiteX7" fmla="*/ 783431 w 1119187"/>
                  <a:gd name="connsiteY7" fmla="*/ 88106 h 726281"/>
                  <a:gd name="connsiteX8" fmla="*/ 838200 w 1119187"/>
                  <a:gd name="connsiteY8" fmla="*/ 259556 h 726281"/>
                  <a:gd name="connsiteX9" fmla="*/ 1050131 w 1119187"/>
                  <a:gd name="connsiteY9" fmla="*/ 371475 h 726281"/>
                  <a:gd name="connsiteX10" fmla="*/ 1035844 w 1119187"/>
                  <a:gd name="connsiteY10" fmla="*/ 419100 h 726281"/>
                  <a:gd name="connsiteX11" fmla="*/ 1073944 w 1119187"/>
                  <a:gd name="connsiteY11" fmla="*/ 547687 h 726281"/>
                  <a:gd name="connsiteX12" fmla="*/ 1119187 w 1119187"/>
                  <a:gd name="connsiteY12" fmla="*/ 652462 h 726281"/>
                  <a:gd name="connsiteX13" fmla="*/ 1033462 w 1119187"/>
                  <a:gd name="connsiteY13" fmla="*/ 652462 h 726281"/>
                  <a:gd name="connsiteX14" fmla="*/ 895350 w 1119187"/>
                  <a:gd name="connsiteY14" fmla="*/ 726281 h 726281"/>
                  <a:gd name="connsiteX15" fmla="*/ 809625 w 1119187"/>
                  <a:gd name="connsiteY15" fmla="*/ 664368 h 726281"/>
                  <a:gd name="connsiteX16" fmla="*/ 785812 w 1119187"/>
                  <a:gd name="connsiteY16" fmla="*/ 523875 h 726281"/>
                  <a:gd name="connsiteX17" fmla="*/ 759619 w 1119187"/>
                  <a:gd name="connsiteY17" fmla="*/ 507206 h 726281"/>
                  <a:gd name="connsiteX18" fmla="*/ 707231 w 1119187"/>
                  <a:gd name="connsiteY18" fmla="*/ 500062 h 726281"/>
                  <a:gd name="connsiteX19" fmla="*/ 666750 w 1119187"/>
                  <a:gd name="connsiteY19" fmla="*/ 492918 h 726281"/>
                  <a:gd name="connsiteX20" fmla="*/ 652462 w 1119187"/>
                  <a:gd name="connsiteY20" fmla="*/ 490537 h 726281"/>
                  <a:gd name="connsiteX21" fmla="*/ 516731 w 1119187"/>
                  <a:gd name="connsiteY21" fmla="*/ 492918 h 726281"/>
                  <a:gd name="connsiteX22" fmla="*/ 502444 w 1119187"/>
                  <a:gd name="connsiteY22" fmla="*/ 502443 h 726281"/>
                  <a:gd name="connsiteX23" fmla="*/ 488156 w 1119187"/>
                  <a:gd name="connsiteY23" fmla="*/ 511968 h 726281"/>
                  <a:gd name="connsiteX24" fmla="*/ 481012 w 1119187"/>
                  <a:gd name="connsiteY24" fmla="*/ 523875 h 726281"/>
                  <a:gd name="connsiteX25" fmla="*/ 297656 w 1119187"/>
                  <a:gd name="connsiteY25" fmla="*/ 592931 h 726281"/>
                  <a:gd name="connsiteX26" fmla="*/ 340519 w 1119187"/>
                  <a:gd name="connsiteY26" fmla="*/ 481012 h 726281"/>
                  <a:gd name="connsiteX27" fmla="*/ 321469 w 1119187"/>
                  <a:gd name="connsiteY27" fmla="*/ 404812 h 726281"/>
                  <a:gd name="connsiteX28" fmla="*/ 171450 w 1119187"/>
                  <a:gd name="connsiteY28" fmla="*/ 414337 h 726281"/>
                  <a:gd name="connsiteX29" fmla="*/ 54769 w 1119187"/>
                  <a:gd name="connsiteY29" fmla="*/ 178593 h 726281"/>
                  <a:gd name="connsiteX30" fmla="*/ 0 w 1119187"/>
                  <a:gd name="connsiteY30" fmla="*/ 135731 h 726281"/>
                  <a:gd name="connsiteX31" fmla="*/ 33333 w 1119187"/>
                  <a:gd name="connsiteY31" fmla="*/ 14286 h 726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119187" h="726281">
                    <a:moveTo>
                      <a:pt x="33333" y="14286"/>
                    </a:moveTo>
                    <a:lnTo>
                      <a:pt x="250031" y="33337"/>
                    </a:lnTo>
                    <a:lnTo>
                      <a:pt x="297656" y="0"/>
                    </a:lnTo>
                    <a:lnTo>
                      <a:pt x="392906" y="45243"/>
                    </a:lnTo>
                    <a:lnTo>
                      <a:pt x="459581" y="130968"/>
                    </a:lnTo>
                    <a:lnTo>
                      <a:pt x="533400" y="126206"/>
                    </a:lnTo>
                    <a:lnTo>
                      <a:pt x="576262" y="114300"/>
                    </a:lnTo>
                    <a:lnTo>
                      <a:pt x="783431" y="88106"/>
                    </a:lnTo>
                    <a:lnTo>
                      <a:pt x="838200" y="259556"/>
                    </a:lnTo>
                    <a:lnTo>
                      <a:pt x="1050131" y="371475"/>
                    </a:lnTo>
                    <a:lnTo>
                      <a:pt x="1035844" y="419100"/>
                    </a:lnTo>
                    <a:lnTo>
                      <a:pt x="1073944" y="547687"/>
                    </a:lnTo>
                    <a:lnTo>
                      <a:pt x="1119187" y="652462"/>
                    </a:lnTo>
                    <a:lnTo>
                      <a:pt x="1033462" y="652462"/>
                    </a:lnTo>
                    <a:lnTo>
                      <a:pt x="895350" y="726281"/>
                    </a:lnTo>
                    <a:lnTo>
                      <a:pt x="809625" y="664368"/>
                    </a:lnTo>
                    <a:lnTo>
                      <a:pt x="785812" y="523875"/>
                    </a:lnTo>
                    <a:lnTo>
                      <a:pt x="759619" y="507206"/>
                    </a:lnTo>
                    <a:cubicBezTo>
                      <a:pt x="709202" y="497122"/>
                      <a:pt x="764219" y="507185"/>
                      <a:pt x="707231" y="500062"/>
                    </a:cubicBezTo>
                    <a:cubicBezTo>
                      <a:pt x="682176" y="496930"/>
                      <a:pt x="684976" y="496232"/>
                      <a:pt x="666750" y="492918"/>
                    </a:cubicBezTo>
                    <a:cubicBezTo>
                      <a:pt x="662000" y="492054"/>
                      <a:pt x="657225" y="491331"/>
                      <a:pt x="652462" y="490537"/>
                    </a:cubicBezTo>
                    <a:lnTo>
                      <a:pt x="516731" y="492918"/>
                    </a:lnTo>
                    <a:cubicBezTo>
                      <a:pt x="508575" y="493190"/>
                      <a:pt x="508434" y="497784"/>
                      <a:pt x="502444" y="502443"/>
                    </a:cubicBezTo>
                    <a:cubicBezTo>
                      <a:pt x="497926" y="505957"/>
                      <a:pt x="488156" y="511968"/>
                      <a:pt x="488156" y="511968"/>
                    </a:cubicBezTo>
                    <a:cubicBezTo>
                      <a:pt x="482409" y="520589"/>
                      <a:pt x="484674" y="516552"/>
                      <a:pt x="481012" y="523875"/>
                    </a:cubicBezTo>
                    <a:lnTo>
                      <a:pt x="297656" y="592931"/>
                    </a:lnTo>
                    <a:lnTo>
                      <a:pt x="340519" y="481012"/>
                    </a:lnTo>
                    <a:lnTo>
                      <a:pt x="321469" y="404812"/>
                    </a:lnTo>
                    <a:lnTo>
                      <a:pt x="171450" y="414337"/>
                    </a:lnTo>
                    <a:lnTo>
                      <a:pt x="54769" y="178593"/>
                    </a:lnTo>
                    <a:lnTo>
                      <a:pt x="0" y="135731"/>
                    </a:lnTo>
                    <a:cubicBezTo>
                      <a:pt x="34130" y="95249"/>
                      <a:pt x="30177" y="85727"/>
                      <a:pt x="33333" y="14286"/>
                    </a:cubicBez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16" name="Полилиния 15"/>
              <p:cNvSpPr>
                <a:spLocks noChangeAspect="1"/>
              </p:cNvSpPr>
              <p:nvPr/>
            </p:nvSpPr>
            <p:spPr>
              <a:xfrm>
                <a:off x="3400609" y="2798902"/>
                <a:ext cx="661099" cy="824622"/>
              </a:xfrm>
              <a:custGeom>
                <a:avLst/>
                <a:gdLst>
                  <a:gd name="connsiteX0" fmla="*/ 154781 w 659606"/>
                  <a:gd name="connsiteY0" fmla="*/ 0 h 823913"/>
                  <a:gd name="connsiteX1" fmla="*/ 154781 w 659606"/>
                  <a:gd name="connsiteY1" fmla="*/ 0 h 823913"/>
                  <a:gd name="connsiteX2" fmla="*/ 154781 w 659606"/>
                  <a:gd name="connsiteY2" fmla="*/ 11906 h 823913"/>
                  <a:gd name="connsiteX3" fmla="*/ 271463 w 659606"/>
                  <a:gd name="connsiteY3" fmla="*/ 140494 h 823913"/>
                  <a:gd name="connsiteX4" fmla="*/ 264319 w 659606"/>
                  <a:gd name="connsiteY4" fmla="*/ 133350 h 823913"/>
                  <a:gd name="connsiteX5" fmla="*/ 304800 w 659606"/>
                  <a:gd name="connsiteY5" fmla="*/ 171450 h 823913"/>
                  <a:gd name="connsiteX6" fmla="*/ 295275 w 659606"/>
                  <a:gd name="connsiteY6" fmla="*/ 269081 h 823913"/>
                  <a:gd name="connsiteX7" fmla="*/ 411956 w 659606"/>
                  <a:gd name="connsiteY7" fmla="*/ 176213 h 823913"/>
                  <a:gd name="connsiteX8" fmla="*/ 569119 w 659606"/>
                  <a:gd name="connsiteY8" fmla="*/ 273844 h 823913"/>
                  <a:gd name="connsiteX9" fmla="*/ 659606 w 659606"/>
                  <a:gd name="connsiteY9" fmla="*/ 395288 h 823913"/>
                  <a:gd name="connsiteX10" fmla="*/ 614363 w 659606"/>
                  <a:gd name="connsiteY10" fmla="*/ 523875 h 823913"/>
                  <a:gd name="connsiteX11" fmla="*/ 488156 w 659606"/>
                  <a:gd name="connsiteY11" fmla="*/ 738188 h 823913"/>
                  <a:gd name="connsiteX12" fmla="*/ 347663 w 659606"/>
                  <a:gd name="connsiteY12" fmla="*/ 823913 h 823913"/>
                  <a:gd name="connsiteX13" fmla="*/ 214313 w 659606"/>
                  <a:gd name="connsiteY13" fmla="*/ 771525 h 823913"/>
                  <a:gd name="connsiteX14" fmla="*/ 97631 w 659606"/>
                  <a:gd name="connsiteY14" fmla="*/ 657225 h 823913"/>
                  <a:gd name="connsiteX15" fmla="*/ 16669 w 659606"/>
                  <a:gd name="connsiteY15" fmla="*/ 540544 h 823913"/>
                  <a:gd name="connsiteX16" fmla="*/ 0 w 659606"/>
                  <a:gd name="connsiteY16" fmla="*/ 407194 h 823913"/>
                  <a:gd name="connsiteX17" fmla="*/ 14288 w 659606"/>
                  <a:gd name="connsiteY17" fmla="*/ 366713 h 823913"/>
                  <a:gd name="connsiteX18" fmla="*/ 121444 w 659606"/>
                  <a:gd name="connsiteY18" fmla="*/ 316706 h 823913"/>
                  <a:gd name="connsiteX19" fmla="*/ 128588 w 659606"/>
                  <a:gd name="connsiteY19" fmla="*/ 109538 h 823913"/>
                  <a:gd name="connsiteX20" fmla="*/ 154781 w 659606"/>
                  <a:gd name="connsiteY20" fmla="*/ 0 h 8239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59606" h="823913">
                    <a:moveTo>
                      <a:pt x="154781" y="0"/>
                    </a:moveTo>
                    <a:lnTo>
                      <a:pt x="154781" y="0"/>
                    </a:lnTo>
                    <a:lnTo>
                      <a:pt x="154781" y="11906"/>
                    </a:lnTo>
                    <a:lnTo>
                      <a:pt x="271463" y="140494"/>
                    </a:lnTo>
                    <a:lnTo>
                      <a:pt x="264319" y="133350"/>
                    </a:lnTo>
                    <a:lnTo>
                      <a:pt x="304800" y="171450"/>
                    </a:lnTo>
                    <a:lnTo>
                      <a:pt x="295275" y="269081"/>
                    </a:lnTo>
                    <a:lnTo>
                      <a:pt x="411956" y="176213"/>
                    </a:lnTo>
                    <a:lnTo>
                      <a:pt x="569119" y="273844"/>
                    </a:lnTo>
                    <a:lnTo>
                      <a:pt x="659606" y="395288"/>
                    </a:lnTo>
                    <a:lnTo>
                      <a:pt x="614363" y="523875"/>
                    </a:lnTo>
                    <a:lnTo>
                      <a:pt x="488156" y="738188"/>
                    </a:lnTo>
                    <a:lnTo>
                      <a:pt x="347663" y="823913"/>
                    </a:lnTo>
                    <a:lnTo>
                      <a:pt x="214313" y="771525"/>
                    </a:lnTo>
                    <a:lnTo>
                      <a:pt x="97631" y="657225"/>
                    </a:lnTo>
                    <a:lnTo>
                      <a:pt x="16669" y="540544"/>
                    </a:lnTo>
                    <a:lnTo>
                      <a:pt x="0" y="407194"/>
                    </a:lnTo>
                    <a:lnTo>
                      <a:pt x="14288" y="366713"/>
                    </a:lnTo>
                    <a:lnTo>
                      <a:pt x="121444" y="316706"/>
                    </a:lnTo>
                    <a:lnTo>
                      <a:pt x="128588" y="109538"/>
                    </a:lnTo>
                    <a:lnTo>
                      <a:pt x="154781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7" name="Полилиния 16"/>
              <p:cNvSpPr>
                <a:spLocks noChangeAspect="1"/>
              </p:cNvSpPr>
              <p:nvPr/>
            </p:nvSpPr>
            <p:spPr>
              <a:xfrm>
                <a:off x="3393864" y="3410067"/>
                <a:ext cx="912947" cy="786424"/>
              </a:xfrm>
              <a:custGeom>
                <a:avLst/>
                <a:gdLst>
                  <a:gd name="connsiteX0" fmla="*/ 0 w 914400"/>
                  <a:gd name="connsiteY0" fmla="*/ 485775 h 788194"/>
                  <a:gd name="connsiteX1" fmla="*/ 147638 w 914400"/>
                  <a:gd name="connsiteY1" fmla="*/ 383381 h 788194"/>
                  <a:gd name="connsiteX2" fmla="*/ 238125 w 914400"/>
                  <a:gd name="connsiteY2" fmla="*/ 171450 h 788194"/>
                  <a:gd name="connsiteX3" fmla="*/ 354807 w 914400"/>
                  <a:gd name="connsiteY3" fmla="*/ 219075 h 788194"/>
                  <a:gd name="connsiteX4" fmla="*/ 502444 w 914400"/>
                  <a:gd name="connsiteY4" fmla="*/ 130969 h 788194"/>
                  <a:gd name="connsiteX5" fmla="*/ 576263 w 914400"/>
                  <a:gd name="connsiteY5" fmla="*/ 0 h 788194"/>
                  <a:gd name="connsiteX6" fmla="*/ 631032 w 914400"/>
                  <a:gd name="connsiteY6" fmla="*/ 42862 h 788194"/>
                  <a:gd name="connsiteX7" fmla="*/ 745332 w 914400"/>
                  <a:gd name="connsiteY7" fmla="*/ 273844 h 788194"/>
                  <a:gd name="connsiteX8" fmla="*/ 892969 w 914400"/>
                  <a:gd name="connsiteY8" fmla="*/ 271462 h 788194"/>
                  <a:gd name="connsiteX9" fmla="*/ 914400 w 914400"/>
                  <a:gd name="connsiteY9" fmla="*/ 338137 h 788194"/>
                  <a:gd name="connsiteX10" fmla="*/ 819150 w 914400"/>
                  <a:gd name="connsiteY10" fmla="*/ 592931 h 788194"/>
                  <a:gd name="connsiteX11" fmla="*/ 769144 w 914400"/>
                  <a:gd name="connsiteY11" fmla="*/ 571500 h 788194"/>
                  <a:gd name="connsiteX12" fmla="*/ 683419 w 914400"/>
                  <a:gd name="connsiteY12" fmla="*/ 621506 h 788194"/>
                  <a:gd name="connsiteX13" fmla="*/ 561975 w 914400"/>
                  <a:gd name="connsiteY13" fmla="*/ 538162 h 788194"/>
                  <a:gd name="connsiteX14" fmla="*/ 500063 w 914400"/>
                  <a:gd name="connsiteY14" fmla="*/ 631031 h 788194"/>
                  <a:gd name="connsiteX15" fmla="*/ 428625 w 914400"/>
                  <a:gd name="connsiteY15" fmla="*/ 557212 h 788194"/>
                  <a:gd name="connsiteX16" fmla="*/ 385763 w 914400"/>
                  <a:gd name="connsiteY16" fmla="*/ 716756 h 788194"/>
                  <a:gd name="connsiteX17" fmla="*/ 309563 w 914400"/>
                  <a:gd name="connsiteY17" fmla="*/ 714375 h 788194"/>
                  <a:gd name="connsiteX18" fmla="*/ 114300 w 914400"/>
                  <a:gd name="connsiteY18" fmla="*/ 788194 h 788194"/>
                  <a:gd name="connsiteX19" fmla="*/ 119063 w 914400"/>
                  <a:gd name="connsiteY19" fmla="*/ 759619 h 788194"/>
                  <a:gd name="connsiteX20" fmla="*/ 164307 w 914400"/>
                  <a:gd name="connsiteY20" fmla="*/ 678656 h 788194"/>
                  <a:gd name="connsiteX21" fmla="*/ 161925 w 914400"/>
                  <a:gd name="connsiteY21" fmla="*/ 657225 h 788194"/>
                  <a:gd name="connsiteX22" fmla="*/ 152400 w 914400"/>
                  <a:gd name="connsiteY22" fmla="*/ 638175 h 788194"/>
                  <a:gd name="connsiteX23" fmla="*/ 150019 w 914400"/>
                  <a:gd name="connsiteY23" fmla="*/ 628650 h 788194"/>
                  <a:gd name="connsiteX24" fmla="*/ 142875 w 914400"/>
                  <a:gd name="connsiteY24" fmla="*/ 623887 h 788194"/>
                  <a:gd name="connsiteX25" fmla="*/ 138113 w 914400"/>
                  <a:gd name="connsiteY25" fmla="*/ 616744 h 788194"/>
                  <a:gd name="connsiteX26" fmla="*/ 130969 w 914400"/>
                  <a:gd name="connsiteY26" fmla="*/ 611981 h 788194"/>
                  <a:gd name="connsiteX27" fmla="*/ 128588 w 914400"/>
                  <a:gd name="connsiteY27" fmla="*/ 609600 h 788194"/>
                  <a:gd name="connsiteX28" fmla="*/ 0 w 914400"/>
                  <a:gd name="connsiteY28" fmla="*/ 485775 h 7881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914400" h="788194">
                    <a:moveTo>
                      <a:pt x="0" y="485775"/>
                    </a:moveTo>
                    <a:lnTo>
                      <a:pt x="147638" y="383381"/>
                    </a:lnTo>
                    <a:lnTo>
                      <a:pt x="238125" y="171450"/>
                    </a:lnTo>
                    <a:lnTo>
                      <a:pt x="354807" y="219075"/>
                    </a:lnTo>
                    <a:lnTo>
                      <a:pt x="502444" y="130969"/>
                    </a:lnTo>
                    <a:lnTo>
                      <a:pt x="576263" y="0"/>
                    </a:lnTo>
                    <a:lnTo>
                      <a:pt x="631032" y="42862"/>
                    </a:lnTo>
                    <a:lnTo>
                      <a:pt x="745332" y="273844"/>
                    </a:lnTo>
                    <a:lnTo>
                      <a:pt x="892969" y="271462"/>
                    </a:lnTo>
                    <a:lnTo>
                      <a:pt x="914400" y="338137"/>
                    </a:lnTo>
                    <a:lnTo>
                      <a:pt x="819150" y="592931"/>
                    </a:lnTo>
                    <a:lnTo>
                      <a:pt x="769144" y="571500"/>
                    </a:lnTo>
                    <a:lnTo>
                      <a:pt x="683419" y="621506"/>
                    </a:lnTo>
                    <a:lnTo>
                      <a:pt x="561975" y="538162"/>
                    </a:lnTo>
                    <a:lnTo>
                      <a:pt x="500063" y="631031"/>
                    </a:lnTo>
                    <a:lnTo>
                      <a:pt x="428625" y="557212"/>
                    </a:lnTo>
                    <a:lnTo>
                      <a:pt x="385763" y="716756"/>
                    </a:lnTo>
                    <a:lnTo>
                      <a:pt x="309563" y="714375"/>
                    </a:lnTo>
                    <a:lnTo>
                      <a:pt x="114300" y="788194"/>
                    </a:lnTo>
                    <a:lnTo>
                      <a:pt x="119063" y="759619"/>
                    </a:lnTo>
                    <a:lnTo>
                      <a:pt x="164307" y="678656"/>
                    </a:lnTo>
                    <a:cubicBezTo>
                      <a:pt x="163513" y="671512"/>
                      <a:pt x="163953" y="664121"/>
                      <a:pt x="161925" y="657225"/>
                    </a:cubicBezTo>
                    <a:cubicBezTo>
                      <a:pt x="159922" y="650414"/>
                      <a:pt x="152400" y="638175"/>
                      <a:pt x="152400" y="638175"/>
                    </a:cubicBezTo>
                    <a:cubicBezTo>
                      <a:pt x="151606" y="635000"/>
                      <a:pt x="151834" y="631373"/>
                      <a:pt x="150019" y="628650"/>
                    </a:cubicBezTo>
                    <a:cubicBezTo>
                      <a:pt x="148431" y="626269"/>
                      <a:pt x="144899" y="625911"/>
                      <a:pt x="142875" y="623887"/>
                    </a:cubicBezTo>
                    <a:cubicBezTo>
                      <a:pt x="140852" y="621864"/>
                      <a:pt x="140136" y="618767"/>
                      <a:pt x="138113" y="616744"/>
                    </a:cubicBezTo>
                    <a:cubicBezTo>
                      <a:pt x="136089" y="614720"/>
                      <a:pt x="133259" y="613698"/>
                      <a:pt x="130969" y="611981"/>
                    </a:cubicBezTo>
                    <a:cubicBezTo>
                      <a:pt x="130071" y="611308"/>
                      <a:pt x="129382" y="610394"/>
                      <a:pt x="128588" y="609600"/>
                    </a:cubicBezTo>
                    <a:lnTo>
                      <a:pt x="0" y="485775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18" name="Полилиния 17"/>
              <p:cNvSpPr>
                <a:spLocks noChangeAspect="1"/>
              </p:cNvSpPr>
              <p:nvPr/>
            </p:nvSpPr>
            <p:spPr>
              <a:xfrm>
                <a:off x="4212368" y="3760587"/>
                <a:ext cx="926439" cy="512299"/>
              </a:xfrm>
              <a:custGeom>
                <a:avLst/>
                <a:gdLst>
                  <a:gd name="connsiteX0" fmla="*/ 0 w 926307"/>
                  <a:gd name="connsiteY0" fmla="*/ 235744 h 509588"/>
                  <a:gd name="connsiteX1" fmla="*/ 64294 w 926307"/>
                  <a:gd name="connsiteY1" fmla="*/ 95250 h 509588"/>
                  <a:gd name="connsiteX2" fmla="*/ 235744 w 926307"/>
                  <a:gd name="connsiteY2" fmla="*/ 38100 h 509588"/>
                  <a:gd name="connsiteX3" fmla="*/ 273844 w 926307"/>
                  <a:gd name="connsiteY3" fmla="*/ 0 h 509588"/>
                  <a:gd name="connsiteX4" fmla="*/ 404813 w 926307"/>
                  <a:gd name="connsiteY4" fmla="*/ 0 h 509588"/>
                  <a:gd name="connsiteX5" fmla="*/ 523875 w 926307"/>
                  <a:gd name="connsiteY5" fmla="*/ 19050 h 509588"/>
                  <a:gd name="connsiteX6" fmla="*/ 542925 w 926307"/>
                  <a:gd name="connsiteY6" fmla="*/ 47625 h 509588"/>
                  <a:gd name="connsiteX7" fmla="*/ 569119 w 926307"/>
                  <a:gd name="connsiteY7" fmla="*/ 171450 h 509588"/>
                  <a:gd name="connsiteX8" fmla="*/ 650082 w 926307"/>
                  <a:gd name="connsiteY8" fmla="*/ 233363 h 509588"/>
                  <a:gd name="connsiteX9" fmla="*/ 790575 w 926307"/>
                  <a:gd name="connsiteY9" fmla="*/ 157163 h 509588"/>
                  <a:gd name="connsiteX10" fmla="*/ 888207 w 926307"/>
                  <a:gd name="connsiteY10" fmla="*/ 166688 h 509588"/>
                  <a:gd name="connsiteX11" fmla="*/ 878682 w 926307"/>
                  <a:gd name="connsiteY11" fmla="*/ 335756 h 509588"/>
                  <a:gd name="connsiteX12" fmla="*/ 926307 w 926307"/>
                  <a:gd name="connsiteY12" fmla="*/ 454819 h 509588"/>
                  <a:gd name="connsiteX13" fmla="*/ 881063 w 926307"/>
                  <a:gd name="connsiteY13" fmla="*/ 464344 h 509588"/>
                  <a:gd name="connsiteX14" fmla="*/ 778669 w 926307"/>
                  <a:gd name="connsiteY14" fmla="*/ 404813 h 509588"/>
                  <a:gd name="connsiteX15" fmla="*/ 557213 w 926307"/>
                  <a:gd name="connsiteY15" fmla="*/ 500063 h 509588"/>
                  <a:gd name="connsiteX16" fmla="*/ 421482 w 926307"/>
                  <a:gd name="connsiteY16" fmla="*/ 407194 h 509588"/>
                  <a:gd name="connsiteX17" fmla="*/ 245269 w 926307"/>
                  <a:gd name="connsiteY17" fmla="*/ 431006 h 509588"/>
                  <a:gd name="connsiteX18" fmla="*/ 80963 w 926307"/>
                  <a:gd name="connsiteY18" fmla="*/ 509588 h 509588"/>
                  <a:gd name="connsiteX19" fmla="*/ 114300 w 926307"/>
                  <a:gd name="connsiteY19" fmla="*/ 419100 h 509588"/>
                  <a:gd name="connsiteX20" fmla="*/ 57150 w 926307"/>
                  <a:gd name="connsiteY20" fmla="*/ 271463 h 509588"/>
                  <a:gd name="connsiteX21" fmla="*/ 0 w 926307"/>
                  <a:gd name="connsiteY21" fmla="*/ 235744 h 5095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926307" h="509588">
                    <a:moveTo>
                      <a:pt x="0" y="235744"/>
                    </a:moveTo>
                    <a:lnTo>
                      <a:pt x="64294" y="95250"/>
                    </a:lnTo>
                    <a:lnTo>
                      <a:pt x="235744" y="38100"/>
                    </a:lnTo>
                    <a:lnTo>
                      <a:pt x="273844" y="0"/>
                    </a:lnTo>
                    <a:lnTo>
                      <a:pt x="404813" y="0"/>
                    </a:lnTo>
                    <a:lnTo>
                      <a:pt x="523875" y="19050"/>
                    </a:lnTo>
                    <a:lnTo>
                      <a:pt x="542925" y="47625"/>
                    </a:lnTo>
                    <a:lnTo>
                      <a:pt x="569119" y="171450"/>
                    </a:lnTo>
                    <a:lnTo>
                      <a:pt x="650082" y="233363"/>
                    </a:lnTo>
                    <a:lnTo>
                      <a:pt x="790575" y="157163"/>
                    </a:lnTo>
                    <a:lnTo>
                      <a:pt x="888207" y="166688"/>
                    </a:lnTo>
                    <a:lnTo>
                      <a:pt x="878682" y="335756"/>
                    </a:lnTo>
                    <a:lnTo>
                      <a:pt x="926307" y="454819"/>
                    </a:lnTo>
                    <a:lnTo>
                      <a:pt x="881063" y="464344"/>
                    </a:lnTo>
                    <a:lnTo>
                      <a:pt x="778669" y="404813"/>
                    </a:lnTo>
                    <a:lnTo>
                      <a:pt x="557213" y="500063"/>
                    </a:lnTo>
                    <a:lnTo>
                      <a:pt x="421482" y="407194"/>
                    </a:lnTo>
                    <a:lnTo>
                      <a:pt x="245269" y="431006"/>
                    </a:lnTo>
                    <a:lnTo>
                      <a:pt x="80963" y="509588"/>
                    </a:lnTo>
                    <a:lnTo>
                      <a:pt x="114300" y="419100"/>
                    </a:lnTo>
                    <a:lnTo>
                      <a:pt x="57150" y="271463"/>
                    </a:lnTo>
                    <a:lnTo>
                      <a:pt x="0" y="235744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19" name="Полилиния 18"/>
              <p:cNvSpPr>
                <a:spLocks noChangeAspect="1"/>
              </p:cNvSpPr>
              <p:nvPr/>
            </p:nvSpPr>
            <p:spPr>
              <a:xfrm>
                <a:off x="4997142" y="3187620"/>
                <a:ext cx="622873" cy="1076279"/>
              </a:xfrm>
              <a:custGeom>
                <a:avLst/>
                <a:gdLst>
                  <a:gd name="connsiteX0" fmla="*/ 50006 w 621506"/>
                  <a:gd name="connsiteY0" fmla="*/ 416719 h 1073944"/>
                  <a:gd name="connsiteX1" fmla="*/ 133350 w 621506"/>
                  <a:gd name="connsiteY1" fmla="*/ 381000 h 1073944"/>
                  <a:gd name="connsiteX2" fmla="*/ 202406 w 621506"/>
                  <a:gd name="connsiteY2" fmla="*/ 180975 h 1073944"/>
                  <a:gd name="connsiteX3" fmla="*/ 297656 w 621506"/>
                  <a:gd name="connsiteY3" fmla="*/ 178594 h 1073944"/>
                  <a:gd name="connsiteX4" fmla="*/ 338137 w 621506"/>
                  <a:gd name="connsiteY4" fmla="*/ 0 h 1073944"/>
                  <a:gd name="connsiteX5" fmla="*/ 619125 w 621506"/>
                  <a:gd name="connsiteY5" fmla="*/ 40481 h 1073944"/>
                  <a:gd name="connsiteX6" fmla="*/ 621506 w 621506"/>
                  <a:gd name="connsiteY6" fmla="*/ 257175 h 1073944"/>
                  <a:gd name="connsiteX7" fmla="*/ 502444 w 621506"/>
                  <a:gd name="connsiteY7" fmla="*/ 516731 h 1073944"/>
                  <a:gd name="connsiteX8" fmla="*/ 516731 w 621506"/>
                  <a:gd name="connsiteY8" fmla="*/ 671512 h 1073944"/>
                  <a:gd name="connsiteX9" fmla="*/ 523875 w 621506"/>
                  <a:gd name="connsiteY9" fmla="*/ 742950 h 1073944"/>
                  <a:gd name="connsiteX10" fmla="*/ 461962 w 621506"/>
                  <a:gd name="connsiteY10" fmla="*/ 897731 h 1073944"/>
                  <a:gd name="connsiteX11" fmla="*/ 447675 w 621506"/>
                  <a:gd name="connsiteY11" fmla="*/ 1073944 h 1073944"/>
                  <a:gd name="connsiteX12" fmla="*/ 378619 w 621506"/>
                  <a:gd name="connsiteY12" fmla="*/ 1014412 h 1073944"/>
                  <a:gd name="connsiteX13" fmla="*/ 247650 w 621506"/>
                  <a:gd name="connsiteY13" fmla="*/ 1031081 h 1073944"/>
                  <a:gd name="connsiteX14" fmla="*/ 147637 w 621506"/>
                  <a:gd name="connsiteY14" fmla="*/ 1028700 h 1073944"/>
                  <a:gd name="connsiteX15" fmla="*/ 97631 w 621506"/>
                  <a:gd name="connsiteY15" fmla="*/ 916781 h 1073944"/>
                  <a:gd name="connsiteX16" fmla="*/ 95250 w 621506"/>
                  <a:gd name="connsiteY16" fmla="*/ 731044 h 1073944"/>
                  <a:gd name="connsiteX17" fmla="*/ 0 w 621506"/>
                  <a:gd name="connsiteY17" fmla="*/ 511969 h 1073944"/>
                  <a:gd name="connsiteX18" fmla="*/ 50006 w 621506"/>
                  <a:gd name="connsiteY18" fmla="*/ 416719 h 1073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621506" h="1073944">
                    <a:moveTo>
                      <a:pt x="50006" y="416719"/>
                    </a:moveTo>
                    <a:lnTo>
                      <a:pt x="133350" y="381000"/>
                    </a:lnTo>
                    <a:lnTo>
                      <a:pt x="202406" y="180975"/>
                    </a:lnTo>
                    <a:lnTo>
                      <a:pt x="297656" y="178594"/>
                    </a:lnTo>
                    <a:lnTo>
                      <a:pt x="338137" y="0"/>
                    </a:lnTo>
                    <a:lnTo>
                      <a:pt x="619125" y="40481"/>
                    </a:lnTo>
                    <a:cubicBezTo>
                      <a:pt x="619919" y="112712"/>
                      <a:pt x="620712" y="184944"/>
                      <a:pt x="621506" y="257175"/>
                    </a:cubicBezTo>
                    <a:lnTo>
                      <a:pt x="502444" y="516731"/>
                    </a:lnTo>
                    <a:lnTo>
                      <a:pt x="516731" y="671512"/>
                    </a:lnTo>
                    <a:lnTo>
                      <a:pt x="523875" y="742950"/>
                    </a:lnTo>
                    <a:lnTo>
                      <a:pt x="461962" y="897731"/>
                    </a:lnTo>
                    <a:lnTo>
                      <a:pt x="447675" y="1073944"/>
                    </a:lnTo>
                    <a:lnTo>
                      <a:pt x="378619" y="1014412"/>
                    </a:lnTo>
                    <a:lnTo>
                      <a:pt x="247650" y="1031081"/>
                    </a:lnTo>
                    <a:lnTo>
                      <a:pt x="147637" y="1028700"/>
                    </a:lnTo>
                    <a:lnTo>
                      <a:pt x="97631" y="916781"/>
                    </a:lnTo>
                    <a:cubicBezTo>
                      <a:pt x="96837" y="854869"/>
                      <a:pt x="96044" y="792956"/>
                      <a:pt x="95250" y="731044"/>
                    </a:cubicBezTo>
                    <a:lnTo>
                      <a:pt x="0" y="511969"/>
                    </a:lnTo>
                    <a:lnTo>
                      <a:pt x="50006" y="416719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0" name="Полилиния 19"/>
              <p:cNvSpPr>
                <a:spLocks noChangeAspect="1"/>
              </p:cNvSpPr>
              <p:nvPr/>
            </p:nvSpPr>
            <p:spPr>
              <a:xfrm>
                <a:off x="5433378" y="3216831"/>
                <a:ext cx="564409" cy="1199859"/>
              </a:xfrm>
              <a:custGeom>
                <a:avLst/>
                <a:gdLst>
                  <a:gd name="connsiteX0" fmla="*/ 226218 w 561975"/>
                  <a:gd name="connsiteY0" fmla="*/ 33337 h 1200150"/>
                  <a:gd name="connsiteX1" fmla="*/ 352425 w 561975"/>
                  <a:gd name="connsiteY1" fmla="*/ 7144 h 1200150"/>
                  <a:gd name="connsiteX2" fmla="*/ 330993 w 561975"/>
                  <a:gd name="connsiteY2" fmla="*/ 152400 h 1200150"/>
                  <a:gd name="connsiteX3" fmla="*/ 457200 w 561975"/>
                  <a:gd name="connsiteY3" fmla="*/ 185737 h 1200150"/>
                  <a:gd name="connsiteX4" fmla="*/ 561975 w 561975"/>
                  <a:gd name="connsiteY4" fmla="*/ 188119 h 1200150"/>
                  <a:gd name="connsiteX5" fmla="*/ 514350 w 561975"/>
                  <a:gd name="connsiteY5" fmla="*/ 338137 h 1200150"/>
                  <a:gd name="connsiteX6" fmla="*/ 471487 w 561975"/>
                  <a:gd name="connsiteY6" fmla="*/ 407194 h 1200150"/>
                  <a:gd name="connsiteX7" fmla="*/ 366712 w 561975"/>
                  <a:gd name="connsiteY7" fmla="*/ 504825 h 1200150"/>
                  <a:gd name="connsiteX8" fmla="*/ 357187 w 561975"/>
                  <a:gd name="connsiteY8" fmla="*/ 576262 h 1200150"/>
                  <a:gd name="connsiteX9" fmla="*/ 378618 w 561975"/>
                  <a:gd name="connsiteY9" fmla="*/ 614362 h 1200150"/>
                  <a:gd name="connsiteX10" fmla="*/ 333375 w 561975"/>
                  <a:gd name="connsiteY10" fmla="*/ 776287 h 1200150"/>
                  <a:gd name="connsiteX11" fmla="*/ 388143 w 561975"/>
                  <a:gd name="connsiteY11" fmla="*/ 845344 h 1200150"/>
                  <a:gd name="connsiteX12" fmla="*/ 390525 w 561975"/>
                  <a:gd name="connsiteY12" fmla="*/ 921544 h 1200150"/>
                  <a:gd name="connsiteX13" fmla="*/ 471487 w 561975"/>
                  <a:gd name="connsiteY13" fmla="*/ 916781 h 1200150"/>
                  <a:gd name="connsiteX14" fmla="*/ 421481 w 561975"/>
                  <a:gd name="connsiteY14" fmla="*/ 1083469 h 1200150"/>
                  <a:gd name="connsiteX15" fmla="*/ 452437 w 561975"/>
                  <a:gd name="connsiteY15" fmla="*/ 1200150 h 1200150"/>
                  <a:gd name="connsiteX16" fmla="*/ 245268 w 561975"/>
                  <a:gd name="connsiteY16" fmla="*/ 1121569 h 1200150"/>
                  <a:gd name="connsiteX17" fmla="*/ 0 w 561975"/>
                  <a:gd name="connsiteY17" fmla="*/ 1166812 h 1200150"/>
                  <a:gd name="connsiteX18" fmla="*/ 16668 w 561975"/>
                  <a:gd name="connsiteY18" fmla="*/ 1016794 h 1200150"/>
                  <a:gd name="connsiteX19" fmla="*/ 26193 w 561975"/>
                  <a:gd name="connsiteY19" fmla="*/ 885825 h 1200150"/>
                  <a:gd name="connsiteX20" fmla="*/ 90487 w 561975"/>
                  <a:gd name="connsiteY20" fmla="*/ 719137 h 1200150"/>
                  <a:gd name="connsiteX21" fmla="*/ 76200 w 561975"/>
                  <a:gd name="connsiteY21" fmla="*/ 483394 h 1200150"/>
                  <a:gd name="connsiteX22" fmla="*/ 188118 w 561975"/>
                  <a:gd name="connsiteY22" fmla="*/ 226219 h 1200150"/>
                  <a:gd name="connsiteX23" fmla="*/ 183356 w 561975"/>
                  <a:gd name="connsiteY23" fmla="*/ 0 h 1200150"/>
                  <a:gd name="connsiteX24" fmla="*/ 226218 w 561975"/>
                  <a:gd name="connsiteY24" fmla="*/ 33337 h 1200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561975" h="1200150">
                    <a:moveTo>
                      <a:pt x="226218" y="33337"/>
                    </a:moveTo>
                    <a:lnTo>
                      <a:pt x="352425" y="7144"/>
                    </a:lnTo>
                    <a:lnTo>
                      <a:pt x="330993" y="152400"/>
                    </a:lnTo>
                    <a:lnTo>
                      <a:pt x="457200" y="185737"/>
                    </a:lnTo>
                    <a:lnTo>
                      <a:pt x="561975" y="188119"/>
                    </a:lnTo>
                    <a:lnTo>
                      <a:pt x="514350" y="338137"/>
                    </a:lnTo>
                    <a:lnTo>
                      <a:pt x="471487" y="407194"/>
                    </a:lnTo>
                    <a:lnTo>
                      <a:pt x="366712" y="504825"/>
                    </a:lnTo>
                    <a:lnTo>
                      <a:pt x="357187" y="576262"/>
                    </a:lnTo>
                    <a:lnTo>
                      <a:pt x="378618" y="614362"/>
                    </a:lnTo>
                    <a:lnTo>
                      <a:pt x="333375" y="776287"/>
                    </a:lnTo>
                    <a:lnTo>
                      <a:pt x="388143" y="845344"/>
                    </a:lnTo>
                    <a:lnTo>
                      <a:pt x="390525" y="921544"/>
                    </a:lnTo>
                    <a:lnTo>
                      <a:pt x="471487" y="916781"/>
                    </a:lnTo>
                    <a:lnTo>
                      <a:pt x="421481" y="1083469"/>
                    </a:lnTo>
                    <a:lnTo>
                      <a:pt x="452437" y="1200150"/>
                    </a:lnTo>
                    <a:lnTo>
                      <a:pt x="245268" y="1121569"/>
                    </a:lnTo>
                    <a:lnTo>
                      <a:pt x="0" y="1166812"/>
                    </a:lnTo>
                    <a:lnTo>
                      <a:pt x="16668" y="1016794"/>
                    </a:lnTo>
                    <a:lnTo>
                      <a:pt x="26193" y="885825"/>
                    </a:lnTo>
                    <a:lnTo>
                      <a:pt x="90487" y="719137"/>
                    </a:lnTo>
                    <a:lnTo>
                      <a:pt x="76200" y="483394"/>
                    </a:lnTo>
                    <a:lnTo>
                      <a:pt x="188118" y="226219"/>
                    </a:lnTo>
                    <a:lnTo>
                      <a:pt x="183356" y="0"/>
                    </a:lnTo>
                    <a:lnTo>
                      <a:pt x="226218" y="33337"/>
                    </a:lnTo>
                    <a:close/>
                  </a:path>
                </a:pathLst>
              </a:custGeom>
              <a:solidFill>
                <a:srgbClr val="FFC000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1" name="Полилиния 20"/>
              <p:cNvSpPr>
                <a:spLocks noChangeAspect="1"/>
              </p:cNvSpPr>
              <p:nvPr/>
            </p:nvSpPr>
            <p:spPr>
              <a:xfrm>
                <a:off x="4228108" y="4169528"/>
                <a:ext cx="724061" cy="447138"/>
              </a:xfrm>
              <a:custGeom>
                <a:avLst/>
                <a:gdLst>
                  <a:gd name="connsiteX0" fmla="*/ 0 w 721519"/>
                  <a:gd name="connsiteY0" fmla="*/ 214312 h 447675"/>
                  <a:gd name="connsiteX1" fmla="*/ 42863 w 721519"/>
                  <a:gd name="connsiteY1" fmla="*/ 178594 h 447675"/>
                  <a:gd name="connsiteX2" fmla="*/ 66675 w 721519"/>
                  <a:gd name="connsiteY2" fmla="*/ 95250 h 447675"/>
                  <a:gd name="connsiteX3" fmla="*/ 235744 w 721519"/>
                  <a:gd name="connsiteY3" fmla="*/ 16669 h 447675"/>
                  <a:gd name="connsiteX4" fmla="*/ 404813 w 721519"/>
                  <a:gd name="connsiteY4" fmla="*/ 0 h 447675"/>
                  <a:gd name="connsiteX5" fmla="*/ 547688 w 721519"/>
                  <a:gd name="connsiteY5" fmla="*/ 97631 h 447675"/>
                  <a:gd name="connsiteX6" fmla="*/ 661988 w 721519"/>
                  <a:gd name="connsiteY6" fmla="*/ 40481 h 447675"/>
                  <a:gd name="connsiteX7" fmla="*/ 721519 w 721519"/>
                  <a:gd name="connsiteY7" fmla="*/ 119062 h 447675"/>
                  <a:gd name="connsiteX8" fmla="*/ 640556 w 721519"/>
                  <a:gd name="connsiteY8" fmla="*/ 254794 h 447675"/>
                  <a:gd name="connsiteX9" fmla="*/ 616744 w 721519"/>
                  <a:gd name="connsiteY9" fmla="*/ 245269 h 447675"/>
                  <a:gd name="connsiteX10" fmla="*/ 526256 w 721519"/>
                  <a:gd name="connsiteY10" fmla="*/ 361950 h 447675"/>
                  <a:gd name="connsiteX11" fmla="*/ 531019 w 721519"/>
                  <a:gd name="connsiteY11" fmla="*/ 428625 h 447675"/>
                  <a:gd name="connsiteX12" fmla="*/ 521494 w 721519"/>
                  <a:gd name="connsiteY12" fmla="*/ 447675 h 447675"/>
                  <a:gd name="connsiteX13" fmla="*/ 414338 w 721519"/>
                  <a:gd name="connsiteY13" fmla="*/ 411956 h 447675"/>
                  <a:gd name="connsiteX14" fmla="*/ 283369 w 721519"/>
                  <a:gd name="connsiteY14" fmla="*/ 390525 h 447675"/>
                  <a:gd name="connsiteX15" fmla="*/ 130969 w 721519"/>
                  <a:gd name="connsiteY15" fmla="*/ 400050 h 447675"/>
                  <a:gd name="connsiteX16" fmla="*/ 126206 w 721519"/>
                  <a:gd name="connsiteY16" fmla="*/ 257175 h 447675"/>
                  <a:gd name="connsiteX17" fmla="*/ 0 w 721519"/>
                  <a:gd name="connsiteY17" fmla="*/ 214312 h 447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21519" h="447675">
                    <a:moveTo>
                      <a:pt x="0" y="214312"/>
                    </a:moveTo>
                    <a:lnTo>
                      <a:pt x="42863" y="178594"/>
                    </a:lnTo>
                    <a:lnTo>
                      <a:pt x="66675" y="95250"/>
                    </a:lnTo>
                    <a:lnTo>
                      <a:pt x="235744" y="16669"/>
                    </a:lnTo>
                    <a:lnTo>
                      <a:pt x="404813" y="0"/>
                    </a:lnTo>
                    <a:lnTo>
                      <a:pt x="547688" y="97631"/>
                    </a:lnTo>
                    <a:lnTo>
                      <a:pt x="661988" y="40481"/>
                    </a:lnTo>
                    <a:lnTo>
                      <a:pt x="721519" y="119062"/>
                    </a:lnTo>
                    <a:lnTo>
                      <a:pt x="640556" y="254794"/>
                    </a:lnTo>
                    <a:lnTo>
                      <a:pt x="616744" y="245269"/>
                    </a:lnTo>
                    <a:lnTo>
                      <a:pt x="526256" y="361950"/>
                    </a:lnTo>
                    <a:lnTo>
                      <a:pt x="531019" y="428625"/>
                    </a:lnTo>
                    <a:lnTo>
                      <a:pt x="521494" y="447675"/>
                    </a:lnTo>
                    <a:lnTo>
                      <a:pt x="414338" y="411956"/>
                    </a:lnTo>
                    <a:lnTo>
                      <a:pt x="283369" y="390525"/>
                    </a:lnTo>
                    <a:lnTo>
                      <a:pt x="130969" y="400050"/>
                    </a:lnTo>
                    <a:lnTo>
                      <a:pt x="126206" y="257175"/>
                    </a:lnTo>
                    <a:lnTo>
                      <a:pt x="0" y="214312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2" name="Полилиния 21"/>
              <p:cNvSpPr>
                <a:spLocks noChangeAspect="1"/>
              </p:cNvSpPr>
              <p:nvPr/>
            </p:nvSpPr>
            <p:spPr>
              <a:xfrm>
                <a:off x="3510793" y="3947081"/>
                <a:ext cx="818504" cy="570719"/>
              </a:xfrm>
              <a:custGeom>
                <a:avLst/>
                <a:gdLst>
                  <a:gd name="connsiteX0" fmla="*/ 150018 w 819150"/>
                  <a:gd name="connsiteY0" fmla="*/ 497681 h 569118"/>
                  <a:gd name="connsiteX1" fmla="*/ 138112 w 819150"/>
                  <a:gd name="connsiteY1" fmla="*/ 440531 h 569118"/>
                  <a:gd name="connsiteX2" fmla="*/ 23812 w 819150"/>
                  <a:gd name="connsiteY2" fmla="*/ 404812 h 569118"/>
                  <a:gd name="connsiteX3" fmla="*/ 0 w 819150"/>
                  <a:gd name="connsiteY3" fmla="*/ 240506 h 569118"/>
                  <a:gd name="connsiteX4" fmla="*/ 190500 w 819150"/>
                  <a:gd name="connsiteY4" fmla="*/ 171450 h 569118"/>
                  <a:gd name="connsiteX5" fmla="*/ 271462 w 819150"/>
                  <a:gd name="connsiteY5" fmla="*/ 176212 h 569118"/>
                  <a:gd name="connsiteX6" fmla="*/ 309562 w 819150"/>
                  <a:gd name="connsiteY6" fmla="*/ 21431 h 569118"/>
                  <a:gd name="connsiteX7" fmla="*/ 383381 w 819150"/>
                  <a:gd name="connsiteY7" fmla="*/ 85725 h 569118"/>
                  <a:gd name="connsiteX8" fmla="*/ 445293 w 819150"/>
                  <a:gd name="connsiteY8" fmla="*/ 0 h 569118"/>
                  <a:gd name="connsiteX9" fmla="*/ 569118 w 819150"/>
                  <a:gd name="connsiteY9" fmla="*/ 83343 h 569118"/>
                  <a:gd name="connsiteX10" fmla="*/ 654843 w 819150"/>
                  <a:gd name="connsiteY10" fmla="*/ 23812 h 569118"/>
                  <a:gd name="connsiteX11" fmla="*/ 764381 w 819150"/>
                  <a:gd name="connsiteY11" fmla="*/ 80962 h 569118"/>
                  <a:gd name="connsiteX12" fmla="*/ 819150 w 819150"/>
                  <a:gd name="connsiteY12" fmla="*/ 233362 h 569118"/>
                  <a:gd name="connsiteX13" fmla="*/ 757237 w 819150"/>
                  <a:gd name="connsiteY13" fmla="*/ 402431 h 569118"/>
                  <a:gd name="connsiteX14" fmla="*/ 723900 w 819150"/>
                  <a:gd name="connsiteY14" fmla="*/ 433387 h 569118"/>
                  <a:gd name="connsiteX15" fmla="*/ 673893 w 819150"/>
                  <a:gd name="connsiteY15" fmla="*/ 461962 h 569118"/>
                  <a:gd name="connsiteX16" fmla="*/ 597693 w 819150"/>
                  <a:gd name="connsiteY16" fmla="*/ 564356 h 569118"/>
                  <a:gd name="connsiteX17" fmla="*/ 519112 w 819150"/>
                  <a:gd name="connsiteY17" fmla="*/ 569118 h 569118"/>
                  <a:gd name="connsiteX18" fmla="*/ 295275 w 819150"/>
                  <a:gd name="connsiteY18" fmla="*/ 485775 h 569118"/>
                  <a:gd name="connsiteX19" fmla="*/ 150018 w 819150"/>
                  <a:gd name="connsiteY19" fmla="*/ 497681 h 569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819150" h="569118">
                    <a:moveTo>
                      <a:pt x="150018" y="497681"/>
                    </a:moveTo>
                    <a:lnTo>
                      <a:pt x="138112" y="440531"/>
                    </a:lnTo>
                    <a:lnTo>
                      <a:pt x="23812" y="404812"/>
                    </a:lnTo>
                    <a:lnTo>
                      <a:pt x="0" y="240506"/>
                    </a:lnTo>
                    <a:lnTo>
                      <a:pt x="190500" y="171450"/>
                    </a:lnTo>
                    <a:lnTo>
                      <a:pt x="271462" y="176212"/>
                    </a:lnTo>
                    <a:lnTo>
                      <a:pt x="309562" y="21431"/>
                    </a:lnTo>
                    <a:lnTo>
                      <a:pt x="383381" y="85725"/>
                    </a:lnTo>
                    <a:lnTo>
                      <a:pt x="445293" y="0"/>
                    </a:lnTo>
                    <a:lnTo>
                      <a:pt x="569118" y="83343"/>
                    </a:lnTo>
                    <a:lnTo>
                      <a:pt x="654843" y="23812"/>
                    </a:lnTo>
                    <a:lnTo>
                      <a:pt x="764381" y="80962"/>
                    </a:lnTo>
                    <a:lnTo>
                      <a:pt x="819150" y="233362"/>
                    </a:lnTo>
                    <a:lnTo>
                      <a:pt x="757237" y="402431"/>
                    </a:lnTo>
                    <a:lnTo>
                      <a:pt x="723900" y="433387"/>
                    </a:lnTo>
                    <a:lnTo>
                      <a:pt x="673893" y="461962"/>
                    </a:lnTo>
                    <a:lnTo>
                      <a:pt x="597693" y="564356"/>
                    </a:lnTo>
                    <a:lnTo>
                      <a:pt x="519112" y="569118"/>
                    </a:lnTo>
                    <a:lnTo>
                      <a:pt x="295275" y="485775"/>
                    </a:lnTo>
                    <a:lnTo>
                      <a:pt x="150018" y="497681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3" name="Полилиния 22"/>
              <p:cNvSpPr>
                <a:spLocks noChangeAspect="1"/>
              </p:cNvSpPr>
              <p:nvPr/>
            </p:nvSpPr>
            <p:spPr>
              <a:xfrm>
                <a:off x="4873468" y="4165034"/>
                <a:ext cx="571154" cy="620152"/>
              </a:xfrm>
              <a:custGeom>
                <a:avLst/>
                <a:gdLst>
                  <a:gd name="connsiteX0" fmla="*/ 0 w 573881"/>
                  <a:gd name="connsiteY0" fmla="*/ 254794 h 621507"/>
                  <a:gd name="connsiteX1" fmla="*/ 64293 w 573881"/>
                  <a:gd name="connsiteY1" fmla="*/ 283369 h 621507"/>
                  <a:gd name="connsiteX2" fmla="*/ 119062 w 573881"/>
                  <a:gd name="connsiteY2" fmla="*/ 395288 h 621507"/>
                  <a:gd name="connsiteX3" fmla="*/ 121443 w 573881"/>
                  <a:gd name="connsiteY3" fmla="*/ 469107 h 621507"/>
                  <a:gd name="connsiteX4" fmla="*/ 140493 w 573881"/>
                  <a:gd name="connsiteY4" fmla="*/ 528638 h 621507"/>
                  <a:gd name="connsiteX5" fmla="*/ 207168 w 573881"/>
                  <a:gd name="connsiteY5" fmla="*/ 621507 h 621507"/>
                  <a:gd name="connsiteX6" fmla="*/ 340518 w 573881"/>
                  <a:gd name="connsiteY6" fmla="*/ 559594 h 621507"/>
                  <a:gd name="connsiteX7" fmla="*/ 307181 w 573881"/>
                  <a:gd name="connsiteY7" fmla="*/ 545307 h 621507"/>
                  <a:gd name="connsiteX8" fmla="*/ 311943 w 573881"/>
                  <a:gd name="connsiteY8" fmla="*/ 476250 h 621507"/>
                  <a:gd name="connsiteX9" fmla="*/ 452437 w 573881"/>
                  <a:gd name="connsiteY9" fmla="*/ 288132 h 621507"/>
                  <a:gd name="connsiteX10" fmla="*/ 559593 w 573881"/>
                  <a:gd name="connsiteY10" fmla="*/ 245269 h 621507"/>
                  <a:gd name="connsiteX11" fmla="*/ 573881 w 573881"/>
                  <a:gd name="connsiteY11" fmla="*/ 97632 h 621507"/>
                  <a:gd name="connsiteX12" fmla="*/ 502443 w 573881"/>
                  <a:gd name="connsiteY12" fmla="*/ 38100 h 621507"/>
                  <a:gd name="connsiteX13" fmla="*/ 378618 w 573881"/>
                  <a:gd name="connsiteY13" fmla="*/ 54769 h 621507"/>
                  <a:gd name="connsiteX14" fmla="*/ 266700 w 573881"/>
                  <a:gd name="connsiteY14" fmla="*/ 47625 h 621507"/>
                  <a:gd name="connsiteX15" fmla="*/ 223837 w 573881"/>
                  <a:gd name="connsiteY15" fmla="*/ 61913 h 621507"/>
                  <a:gd name="connsiteX16" fmla="*/ 114300 w 573881"/>
                  <a:gd name="connsiteY16" fmla="*/ 0 h 621507"/>
                  <a:gd name="connsiteX17" fmla="*/ 9525 w 573881"/>
                  <a:gd name="connsiteY17" fmla="*/ 45244 h 621507"/>
                  <a:gd name="connsiteX18" fmla="*/ 71437 w 573881"/>
                  <a:gd name="connsiteY18" fmla="*/ 114300 h 621507"/>
                  <a:gd name="connsiteX19" fmla="*/ 0 w 573881"/>
                  <a:gd name="connsiteY19" fmla="*/ 254794 h 6215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573881" h="621507">
                    <a:moveTo>
                      <a:pt x="0" y="254794"/>
                    </a:moveTo>
                    <a:lnTo>
                      <a:pt x="64293" y="283369"/>
                    </a:lnTo>
                    <a:lnTo>
                      <a:pt x="119062" y="395288"/>
                    </a:lnTo>
                    <a:cubicBezTo>
                      <a:pt x="119856" y="419894"/>
                      <a:pt x="120649" y="444501"/>
                      <a:pt x="121443" y="469107"/>
                    </a:cubicBezTo>
                    <a:lnTo>
                      <a:pt x="140493" y="528638"/>
                    </a:lnTo>
                    <a:lnTo>
                      <a:pt x="207168" y="621507"/>
                    </a:lnTo>
                    <a:lnTo>
                      <a:pt x="340518" y="559594"/>
                    </a:lnTo>
                    <a:lnTo>
                      <a:pt x="307181" y="545307"/>
                    </a:lnTo>
                    <a:lnTo>
                      <a:pt x="311943" y="476250"/>
                    </a:lnTo>
                    <a:lnTo>
                      <a:pt x="452437" y="288132"/>
                    </a:lnTo>
                    <a:lnTo>
                      <a:pt x="559593" y="245269"/>
                    </a:lnTo>
                    <a:lnTo>
                      <a:pt x="573881" y="97632"/>
                    </a:lnTo>
                    <a:lnTo>
                      <a:pt x="502443" y="38100"/>
                    </a:lnTo>
                    <a:lnTo>
                      <a:pt x="378618" y="54769"/>
                    </a:lnTo>
                    <a:lnTo>
                      <a:pt x="266700" y="47625"/>
                    </a:lnTo>
                    <a:lnTo>
                      <a:pt x="223837" y="61913"/>
                    </a:lnTo>
                    <a:lnTo>
                      <a:pt x="114300" y="0"/>
                    </a:lnTo>
                    <a:lnTo>
                      <a:pt x="9525" y="45244"/>
                    </a:lnTo>
                    <a:lnTo>
                      <a:pt x="71437" y="114300"/>
                    </a:lnTo>
                    <a:lnTo>
                      <a:pt x="0" y="254794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4" name="Полилиния 23"/>
              <p:cNvSpPr>
                <a:spLocks noChangeAspect="1"/>
              </p:cNvSpPr>
              <p:nvPr/>
            </p:nvSpPr>
            <p:spPr>
              <a:xfrm>
                <a:off x="5181530" y="4335801"/>
                <a:ext cx="724061" cy="730251"/>
              </a:xfrm>
              <a:custGeom>
                <a:avLst/>
                <a:gdLst>
                  <a:gd name="connsiteX0" fmla="*/ 228600 w 723900"/>
                  <a:gd name="connsiteY0" fmla="*/ 726281 h 726281"/>
                  <a:gd name="connsiteX1" fmla="*/ 130969 w 723900"/>
                  <a:gd name="connsiteY1" fmla="*/ 642937 h 726281"/>
                  <a:gd name="connsiteX2" fmla="*/ 173831 w 723900"/>
                  <a:gd name="connsiteY2" fmla="*/ 557212 h 726281"/>
                  <a:gd name="connsiteX3" fmla="*/ 150019 w 723900"/>
                  <a:gd name="connsiteY3" fmla="*/ 461962 h 726281"/>
                  <a:gd name="connsiteX4" fmla="*/ 0 w 723900"/>
                  <a:gd name="connsiteY4" fmla="*/ 371475 h 726281"/>
                  <a:gd name="connsiteX5" fmla="*/ 2381 w 723900"/>
                  <a:gd name="connsiteY5" fmla="*/ 295275 h 726281"/>
                  <a:gd name="connsiteX6" fmla="*/ 140494 w 723900"/>
                  <a:gd name="connsiteY6" fmla="*/ 119062 h 726281"/>
                  <a:gd name="connsiteX7" fmla="*/ 254794 w 723900"/>
                  <a:gd name="connsiteY7" fmla="*/ 69056 h 726281"/>
                  <a:gd name="connsiteX8" fmla="*/ 259556 w 723900"/>
                  <a:gd name="connsiteY8" fmla="*/ 38100 h 726281"/>
                  <a:gd name="connsiteX9" fmla="*/ 504825 w 723900"/>
                  <a:gd name="connsiteY9" fmla="*/ 0 h 726281"/>
                  <a:gd name="connsiteX10" fmla="*/ 702469 w 723900"/>
                  <a:gd name="connsiteY10" fmla="*/ 76200 h 726281"/>
                  <a:gd name="connsiteX11" fmla="*/ 723900 w 723900"/>
                  <a:gd name="connsiteY11" fmla="*/ 159543 h 726281"/>
                  <a:gd name="connsiteX12" fmla="*/ 711994 w 723900"/>
                  <a:gd name="connsiteY12" fmla="*/ 295275 h 726281"/>
                  <a:gd name="connsiteX13" fmla="*/ 671513 w 723900"/>
                  <a:gd name="connsiteY13" fmla="*/ 419100 h 726281"/>
                  <a:gd name="connsiteX14" fmla="*/ 633413 w 723900"/>
                  <a:gd name="connsiteY14" fmla="*/ 504825 h 726281"/>
                  <a:gd name="connsiteX15" fmla="*/ 461963 w 723900"/>
                  <a:gd name="connsiteY15" fmla="*/ 588168 h 726281"/>
                  <a:gd name="connsiteX16" fmla="*/ 247650 w 723900"/>
                  <a:gd name="connsiteY16" fmla="*/ 619125 h 726281"/>
                  <a:gd name="connsiteX17" fmla="*/ 228600 w 723900"/>
                  <a:gd name="connsiteY17" fmla="*/ 726281 h 7262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723900" h="726281">
                    <a:moveTo>
                      <a:pt x="228600" y="726281"/>
                    </a:moveTo>
                    <a:lnTo>
                      <a:pt x="130969" y="642937"/>
                    </a:lnTo>
                    <a:lnTo>
                      <a:pt x="173831" y="557212"/>
                    </a:lnTo>
                    <a:lnTo>
                      <a:pt x="150019" y="461962"/>
                    </a:lnTo>
                    <a:lnTo>
                      <a:pt x="0" y="371475"/>
                    </a:lnTo>
                    <a:cubicBezTo>
                      <a:pt x="794" y="346075"/>
                      <a:pt x="1587" y="320675"/>
                      <a:pt x="2381" y="295275"/>
                    </a:cubicBezTo>
                    <a:lnTo>
                      <a:pt x="140494" y="119062"/>
                    </a:lnTo>
                    <a:lnTo>
                      <a:pt x="254794" y="69056"/>
                    </a:lnTo>
                    <a:lnTo>
                      <a:pt x="259556" y="38100"/>
                    </a:lnTo>
                    <a:lnTo>
                      <a:pt x="504825" y="0"/>
                    </a:lnTo>
                    <a:lnTo>
                      <a:pt x="702469" y="76200"/>
                    </a:lnTo>
                    <a:lnTo>
                      <a:pt x="723900" y="159543"/>
                    </a:lnTo>
                    <a:lnTo>
                      <a:pt x="711994" y="295275"/>
                    </a:lnTo>
                    <a:lnTo>
                      <a:pt x="671513" y="419100"/>
                    </a:lnTo>
                    <a:lnTo>
                      <a:pt x="633413" y="504825"/>
                    </a:lnTo>
                    <a:lnTo>
                      <a:pt x="461963" y="588168"/>
                    </a:lnTo>
                    <a:lnTo>
                      <a:pt x="247650" y="619125"/>
                    </a:lnTo>
                    <a:lnTo>
                      <a:pt x="228600" y="726281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5" name="Полилиния 24"/>
              <p:cNvSpPr>
                <a:spLocks noChangeAspect="1"/>
              </p:cNvSpPr>
              <p:nvPr/>
            </p:nvSpPr>
            <p:spPr>
              <a:xfrm>
                <a:off x="4045969" y="4382985"/>
                <a:ext cx="784774" cy="844845"/>
              </a:xfrm>
              <a:custGeom>
                <a:avLst/>
                <a:gdLst>
                  <a:gd name="connsiteX0" fmla="*/ 95250 w 785812"/>
                  <a:gd name="connsiteY0" fmla="*/ 545306 h 845344"/>
                  <a:gd name="connsiteX1" fmla="*/ 0 w 785812"/>
                  <a:gd name="connsiteY1" fmla="*/ 488156 h 845344"/>
                  <a:gd name="connsiteX2" fmla="*/ 76200 w 785812"/>
                  <a:gd name="connsiteY2" fmla="*/ 431006 h 845344"/>
                  <a:gd name="connsiteX3" fmla="*/ 97631 w 785812"/>
                  <a:gd name="connsiteY3" fmla="*/ 383381 h 845344"/>
                  <a:gd name="connsiteX4" fmla="*/ 59531 w 785812"/>
                  <a:gd name="connsiteY4" fmla="*/ 138113 h 845344"/>
                  <a:gd name="connsiteX5" fmla="*/ 145256 w 785812"/>
                  <a:gd name="connsiteY5" fmla="*/ 19050 h 845344"/>
                  <a:gd name="connsiteX6" fmla="*/ 185737 w 785812"/>
                  <a:gd name="connsiteY6" fmla="*/ 0 h 845344"/>
                  <a:gd name="connsiteX7" fmla="*/ 311944 w 785812"/>
                  <a:gd name="connsiteY7" fmla="*/ 50006 h 845344"/>
                  <a:gd name="connsiteX8" fmla="*/ 311944 w 785812"/>
                  <a:gd name="connsiteY8" fmla="*/ 166688 h 845344"/>
                  <a:gd name="connsiteX9" fmla="*/ 316706 w 785812"/>
                  <a:gd name="connsiteY9" fmla="*/ 183356 h 845344"/>
                  <a:gd name="connsiteX10" fmla="*/ 464344 w 785812"/>
                  <a:gd name="connsiteY10" fmla="*/ 178594 h 845344"/>
                  <a:gd name="connsiteX11" fmla="*/ 600075 w 785812"/>
                  <a:gd name="connsiteY11" fmla="*/ 202406 h 845344"/>
                  <a:gd name="connsiteX12" fmla="*/ 707231 w 785812"/>
                  <a:gd name="connsiteY12" fmla="*/ 238125 h 845344"/>
                  <a:gd name="connsiteX13" fmla="*/ 595312 w 785812"/>
                  <a:gd name="connsiteY13" fmla="*/ 304800 h 845344"/>
                  <a:gd name="connsiteX14" fmla="*/ 611981 w 785812"/>
                  <a:gd name="connsiteY14" fmla="*/ 426244 h 845344"/>
                  <a:gd name="connsiteX15" fmla="*/ 731044 w 785812"/>
                  <a:gd name="connsiteY15" fmla="*/ 652463 h 845344"/>
                  <a:gd name="connsiteX16" fmla="*/ 785812 w 785812"/>
                  <a:gd name="connsiteY16" fmla="*/ 845344 h 845344"/>
                  <a:gd name="connsiteX17" fmla="*/ 711994 w 785812"/>
                  <a:gd name="connsiteY17" fmla="*/ 804863 h 845344"/>
                  <a:gd name="connsiteX18" fmla="*/ 588169 w 785812"/>
                  <a:gd name="connsiteY18" fmla="*/ 845344 h 845344"/>
                  <a:gd name="connsiteX19" fmla="*/ 561975 w 785812"/>
                  <a:gd name="connsiteY19" fmla="*/ 709613 h 845344"/>
                  <a:gd name="connsiteX20" fmla="*/ 485775 w 785812"/>
                  <a:gd name="connsiteY20" fmla="*/ 700088 h 845344"/>
                  <a:gd name="connsiteX21" fmla="*/ 419100 w 785812"/>
                  <a:gd name="connsiteY21" fmla="*/ 621506 h 845344"/>
                  <a:gd name="connsiteX22" fmla="*/ 292894 w 785812"/>
                  <a:gd name="connsiteY22" fmla="*/ 552450 h 845344"/>
                  <a:gd name="connsiteX23" fmla="*/ 183356 w 785812"/>
                  <a:gd name="connsiteY23" fmla="*/ 497681 h 845344"/>
                  <a:gd name="connsiteX24" fmla="*/ 95250 w 785812"/>
                  <a:gd name="connsiteY24" fmla="*/ 545306 h 8453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785812" h="845344">
                    <a:moveTo>
                      <a:pt x="95250" y="545306"/>
                    </a:moveTo>
                    <a:lnTo>
                      <a:pt x="0" y="488156"/>
                    </a:lnTo>
                    <a:lnTo>
                      <a:pt x="76200" y="431006"/>
                    </a:lnTo>
                    <a:lnTo>
                      <a:pt x="97631" y="383381"/>
                    </a:lnTo>
                    <a:lnTo>
                      <a:pt x="59531" y="138113"/>
                    </a:lnTo>
                    <a:lnTo>
                      <a:pt x="145256" y="19050"/>
                    </a:lnTo>
                    <a:lnTo>
                      <a:pt x="185737" y="0"/>
                    </a:lnTo>
                    <a:lnTo>
                      <a:pt x="311944" y="50006"/>
                    </a:lnTo>
                    <a:lnTo>
                      <a:pt x="311944" y="166688"/>
                    </a:lnTo>
                    <a:lnTo>
                      <a:pt x="316706" y="183356"/>
                    </a:lnTo>
                    <a:lnTo>
                      <a:pt x="464344" y="178594"/>
                    </a:lnTo>
                    <a:lnTo>
                      <a:pt x="600075" y="202406"/>
                    </a:lnTo>
                    <a:lnTo>
                      <a:pt x="707231" y="238125"/>
                    </a:lnTo>
                    <a:lnTo>
                      <a:pt x="595312" y="304800"/>
                    </a:lnTo>
                    <a:lnTo>
                      <a:pt x="611981" y="426244"/>
                    </a:lnTo>
                    <a:lnTo>
                      <a:pt x="731044" y="652463"/>
                    </a:lnTo>
                    <a:lnTo>
                      <a:pt x="785812" y="845344"/>
                    </a:lnTo>
                    <a:lnTo>
                      <a:pt x="711994" y="804863"/>
                    </a:lnTo>
                    <a:lnTo>
                      <a:pt x="588169" y="845344"/>
                    </a:lnTo>
                    <a:lnTo>
                      <a:pt x="561975" y="709613"/>
                    </a:lnTo>
                    <a:lnTo>
                      <a:pt x="485775" y="700088"/>
                    </a:lnTo>
                    <a:lnTo>
                      <a:pt x="419100" y="621506"/>
                    </a:lnTo>
                    <a:lnTo>
                      <a:pt x="292894" y="552450"/>
                    </a:lnTo>
                    <a:lnTo>
                      <a:pt x="183356" y="497681"/>
                    </a:lnTo>
                    <a:lnTo>
                      <a:pt x="95250" y="545306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6" name="Полилиния 25"/>
              <p:cNvSpPr>
                <a:spLocks noChangeAspect="1"/>
              </p:cNvSpPr>
              <p:nvPr/>
            </p:nvSpPr>
            <p:spPr>
              <a:xfrm>
                <a:off x="4641857" y="4412196"/>
                <a:ext cx="775781" cy="930228"/>
              </a:xfrm>
              <a:custGeom>
                <a:avLst/>
                <a:gdLst>
                  <a:gd name="connsiteX0" fmla="*/ 388144 w 773907"/>
                  <a:gd name="connsiteY0" fmla="*/ 931069 h 931069"/>
                  <a:gd name="connsiteX1" fmla="*/ 180975 w 773907"/>
                  <a:gd name="connsiteY1" fmla="*/ 816769 h 931069"/>
                  <a:gd name="connsiteX2" fmla="*/ 138113 w 773907"/>
                  <a:gd name="connsiteY2" fmla="*/ 607219 h 931069"/>
                  <a:gd name="connsiteX3" fmla="*/ 19050 w 773907"/>
                  <a:gd name="connsiteY3" fmla="*/ 397669 h 931069"/>
                  <a:gd name="connsiteX4" fmla="*/ 0 w 773907"/>
                  <a:gd name="connsiteY4" fmla="*/ 266700 h 931069"/>
                  <a:gd name="connsiteX5" fmla="*/ 109538 w 773907"/>
                  <a:gd name="connsiteY5" fmla="*/ 209550 h 931069"/>
                  <a:gd name="connsiteX6" fmla="*/ 114300 w 773907"/>
                  <a:gd name="connsiteY6" fmla="*/ 119063 h 931069"/>
                  <a:gd name="connsiteX7" fmla="*/ 202407 w 773907"/>
                  <a:gd name="connsiteY7" fmla="*/ 0 h 931069"/>
                  <a:gd name="connsiteX8" fmla="*/ 302419 w 773907"/>
                  <a:gd name="connsiteY8" fmla="*/ 40482 h 931069"/>
                  <a:gd name="connsiteX9" fmla="*/ 345282 w 773907"/>
                  <a:gd name="connsiteY9" fmla="*/ 140494 h 931069"/>
                  <a:gd name="connsiteX10" fmla="*/ 352425 w 773907"/>
                  <a:gd name="connsiteY10" fmla="*/ 228600 h 931069"/>
                  <a:gd name="connsiteX11" fmla="*/ 373857 w 773907"/>
                  <a:gd name="connsiteY11" fmla="*/ 276225 h 931069"/>
                  <a:gd name="connsiteX12" fmla="*/ 440532 w 773907"/>
                  <a:gd name="connsiteY12" fmla="*/ 371475 h 931069"/>
                  <a:gd name="connsiteX13" fmla="*/ 578644 w 773907"/>
                  <a:gd name="connsiteY13" fmla="*/ 311944 h 931069"/>
                  <a:gd name="connsiteX14" fmla="*/ 690563 w 773907"/>
                  <a:gd name="connsiteY14" fmla="*/ 390525 h 931069"/>
                  <a:gd name="connsiteX15" fmla="*/ 711994 w 773907"/>
                  <a:gd name="connsiteY15" fmla="*/ 481013 h 931069"/>
                  <a:gd name="connsiteX16" fmla="*/ 673894 w 773907"/>
                  <a:gd name="connsiteY16" fmla="*/ 566738 h 931069"/>
                  <a:gd name="connsiteX17" fmla="*/ 773907 w 773907"/>
                  <a:gd name="connsiteY17" fmla="*/ 650082 h 931069"/>
                  <a:gd name="connsiteX18" fmla="*/ 769144 w 773907"/>
                  <a:gd name="connsiteY18" fmla="*/ 707232 h 931069"/>
                  <a:gd name="connsiteX19" fmla="*/ 578644 w 773907"/>
                  <a:gd name="connsiteY19" fmla="*/ 628650 h 931069"/>
                  <a:gd name="connsiteX20" fmla="*/ 445294 w 773907"/>
                  <a:gd name="connsiteY20" fmla="*/ 492919 h 931069"/>
                  <a:gd name="connsiteX21" fmla="*/ 392907 w 773907"/>
                  <a:gd name="connsiteY21" fmla="*/ 661988 h 931069"/>
                  <a:gd name="connsiteX22" fmla="*/ 388144 w 773907"/>
                  <a:gd name="connsiteY22" fmla="*/ 931069 h 931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773907" h="931069">
                    <a:moveTo>
                      <a:pt x="388144" y="931069"/>
                    </a:moveTo>
                    <a:lnTo>
                      <a:pt x="180975" y="816769"/>
                    </a:lnTo>
                    <a:lnTo>
                      <a:pt x="138113" y="607219"/>
                    </a:lnTo>
                    <a:lnTo>
                      <a:pt x="19050" y="397669"/>
                    </a:lnTo>
                    <a:lnTo>
                      <a:pt x="0" y="266700"/>
                    </a:lnTo>
                    <a:lnTo>
                      <a:pt x="109538" y="209550"/>
                    </a:lnTo>
                    <a:lnTo>
                      <a:pt x="114300" y="119063"/>
                    </a:lnTo>
                    <a:lnTo>
                      <a:pt x="202407" y="0"/>
                    </a:lnTo>
                    <a:lnTo>
                      <a:pt x="302419" y="40482"/>
                    </a:lnTo>
                    <a:lnTo>
                      <a:pt x="345282" y="140494"/>
                    </a:lnTo>
                    <a:lnTo>
                      <a:pt x="352425" y="228600"/>
                    </a:lnTo>
                    <a:lnTo>
                      <a:pt x="373857" y="276225"/>
                    </a:lnTo>
                    <a:lnTo>
                      <a:pt x="440532" y="371475"/>
                    </a:lnTo>
                    <a:lnTo>
                      <a:pt x="578644" y="311944"/>
                    </a:lnTo>
                    <a:lnTo>
                      <a:pt x="690563" y="390525"/>
                    </a:lnTo>
                    <a:lnTo>
                      <a:pt x="711994" y="481013"/>
                    </a:lnTo>
                    <a:lnTo>
                      <a:pt x="673894" y="566738"/>
                    </a:lnTo>
                    <a:lnTo>
                      <a:pt x="773907" y="650082"/>
                    </a:lnTo>
                    <a:lnTo>
                      <a:pt x="769144" y="707232"/>
                    </a:lnTo>
                    <a:lnTo>
                      <a:pt x="578644" y="628650"/>
                    </a:lnTo>
                    <a:lnTo>
                      <a:pt x="445294" y="492919"/>
                    </a:lnTo>
                    <a:lnTo>
                      <a:pt x="392907" y="661988"/>
                    </a:lnTo>
                    <a:cubicBezTo>
                      <a:pt x="391319" y="752475"/>
                      <a:pt x="389732" y="842963"/>
                      <a:pt x="388144" y="931069"/>
                    </a:cubicBez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7" name="Полилиния 26"/>
              <p:cNvSpPr>
                <a:spLocks noChangeAspect="1"/>
              </p:cNvSpPr>
              <p:nvPr/>
            </p:nvSpPr>
            <p:spPr>
              <a:xfrm>
                <a:off x="4967910" y="4908766"/>
                <a:ext cx="712817" cy="1121217"/>
              </a:xfrm>
              <a:custGeom>
                <a:avLst/>
                <a:gdLst>
                  <a:gd name="connsiteX0" fmla="*/ 447675 w 714375"/>
                  <a:gd name="connsiteY0" fmla="*/ 209550 h 1121569"/>
                  <a:gd name="connsiteX1" fmla="*/ 419100 w 714375"/>
                  <a:gd name="connsiteY1" fmla="*/ 361950 h 1121569"/>
                  <a:gd name="connsiteX2" fmla="*/ 607218 w 714375"/>
                  <a:gd name="connsiteY2" fmla="*/ 731044 h 1121569"/>
                  <a:gd name="connsiteX3" fmla="*/ 714375 w 714375"/>
                  <a:gd name="connsiteY3" fmla="*/ 831057 h 1121569"/>
                  <a:gd name="connsiteX4" fmla="*/ 704850 w 714375"/>
                  <a:gd name="connsiteY4" fmla="*/ 938213 h 1121569"/>
                  <a:gd name="connsiteX5" fmla="*/ 626268 w 714375"/>
                  <a:gd name="connsiteY5" fmla="*/ 1009650 h 1121569"/>
                  <a:gd name="connsiteX6" fmla="*/ 611981 w 714375"/>
                  <a:gd name="connsiteY6" fmla="*/ 1121569 h 1121569"/>
                  <a:gd name="connsiteX7" fmla="*/ 440531 w 714375"/>
                  <a:gd name="connsiteY7" fmla="*/ 1031082 h 1121569"/>
                  <a:gd name="connsiteX8" fmla="*/ 197643 w 714375"/>
                  <a:gd name="connsiteY8" fmla="*/ 1007269 h 1121569"/>
                  <a:gd name="connsiteX9" fmla="*/ 221456 w 714375"/>
                  <a:gd name="connsiteY9" fmla="*/ 940594 h 1121569"/>
                  <a:gd name="connsiteX10" fmla="*/ 0 w 714375"/>
                  <a:gd name="connsiteY10" fmla="*/ 878682 h 1121569"/>
                  <a:gd name="connsiteX11" fmla="*/ 50006 w 714375"/>
                  <a:gd name="connsiteY11" fmla="*/ 740569 h 1121569"/>
                  <a:gd name="connsiteX12" fmla="*/ 64293 w 714375"/>
                  <a:gd name="connsiteY12" fmla="*/ 428625 h 1121569"/>
                  <a:gd name="connsiteX13" fmla="*/ 76200 w 714375"/>
                  <a:gd name="connsiteY13" fmla="*/ 147638 h 1121569"/>
                  <a:gd name="connsiteX14" fmla="*/ 121443 w 714375"/>
                  <a:gd name="connsiteY14" fmla="*/ 0 h 1121569"/>
                  <a:gd name="connsiteX15" fmla="*/ 252412 w 714375"/>
                  <a:gd name="connsiteY15" fmla="*/ 128588 h 1121569"/>
                  <a:gd name="connsiteX16" fmla="*/ 447675 w 714375"/>
                  <a:gd name="connsiteY16" fmla="*/ 209550 h 1121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14375" h="1121569">
                    <a:moveTo>
                      <a:pt x="447675" y="209550"/>
                    </a:moveTo>
                    <a:lnTo>
                      <a:pt x="419100" y="361950"/>
                    </a:lnTo>
                    <a:lnTo>
                      <a:pt x="607218" y="731044"/>
                    </a:lnTo>
                    <a:lnTo>
                      <a:pt x="714375" y="831057"/>
                    </a:lnTo>
                    <a:lnTo>
                      <a:pt x="704850" y="938213"/>
                    </a:lnTo>
                    <a:lnTo>
                      <a:pt x="626268" y="1009650"/>
                    </a:lnTo>
                    <a:lnTo>
                      <a:pt x="611981" y="1121569"/>
                    </a:lnTo>
                    <a:lnTo>
                      <a:pt x="440531" y="1031082"/>
                    </a:lnTo>
                    <a:lnTo>
                      <a:pt x="197643" y="1007269"/>
                    </a:lnTo>
                    <a:lnTo>
                      <a:pt x="221456" y="940594"/>
                    </a:lnTo>
                    <a:lnTo>
                      <a:pt x="0" y="878682"/>
                    </a:lnTo>
                    <a:lnTo>
                      <a:pt x="50006" y="740569"/>
                    </a:lnTo>
                    <a:lnTo>
                      <a:pt x="64293" y="428625"/>
                    </a:lnTo>
                    <a:lnTo>
                      <a:pt x="76200" y="147638"/>
                    </a:lnTo>
                    <a:lnTo>
                      <a:pt x="121443" y="0"/>
                    </a:lnTo>
                    <a:lnTo>
                      <a:pt x="252412" y="128588"/>
                    </a:lnTo>
                    <a:lnTo>
                      <a:pt x="447675" y="20955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8" name="Полилиния 27"/>
              <p:cNvSpPr>
                <a:spLocks noChangeAspect="1"/>
              </p:cNvSpPr>
              <p:nvPr/>
            </p:nvSpPr>
            <p:spPr>
              <a:xfrm>
                <a:off x="4203373" y="5182891"/>
                <a:ext cx="825249" cy="689807"/>
              </a:xfrm>
              <a:custGeom>
                <a:avLst/>
                <a:gdLst>
                  <a:gd name="connsiteX0" fmla="*/ 47625 w 826294"/>
                  <a:gd name="connsiteY0" fmla="*/ 330994 h 688182"/>
                  <a:gd name="connsiteX1" fmla="*/ 0 w 826294"/>
                  <a:gd name="connsiteY1" fmla="*/ 107157 h 688182"/>
                  <a:gd name="connsiteX2" fmla="*/ 259557 w 826294"/>
                  <a:gd name="connsiteY2" fmla="*/ 123825 h 688182"/>
                  <a:gd name="connsiteX3" fmla="*/ 428625 w 826294"/>
                  <a:gd name="connsiteY3" fmla="*/ 40482 h 688182"/>
                  <a:gd name="connsiteX4" fmla="*/ 559594 w 826294"/>
                  <a:gd name="connsiteY4" fmla="*/ 0 h 688182"/>
                  <a:gd name="connsiteX5" fmla="*/ 826294 w 826294"/>
                  <a:gd name="connsiteY5" fmla="*/ 154782 h 688182"/>
                  <a:gd name="connsiteX6" fmla="*/ 812007 w 826294"/>
                  <a:gd name="connsiteY6" fmla="*/ 466725 h 688182"/>
                  <a:gd name="connsiteX7" fmla="*/ 731044 w 826294"/>
                  <a:gd name="connsiteY7" fmla="*/ 678657 h 688182"/>
                  <a:gd name="connsiteX8" fmla="*/ 428625 w 826294"/>
                  <a:gd name="connsiteY8" fmla="*/ 688182 h 688182"/>
                  <a:gd name="connsiteX9" fmla="*/ 411957 w 826294"/>
                  <a:gd name="connsiteY9" fmla="*/ 592932 h 688182"/>
                  <a:gd name="connsiteX10" fmla="*/ 304800 w 826294"/>
                  <a:gd name="connsiteY10" fmla="*/ 569119 h 688182"/>
                  <a:gd name="connsiteX11" fmla="*/ 188119 w 826294"/>
                  <a:gd name="connsiteY11" fmla="*/ 523875 h 688182"/>
                  <a:gd name="connsiteX12" fmla="*/ 47625 w 826294"/>
                  <a:gd name="connsiteY12" fmla="*/ 330994 h 688182"/>
                  <a:gd name="connsiteX0" fmla="*/ 83342 w 826294"/>
                  <a:gd name="connsiteY0" fmla="*/ 316721 h 688182"/>
                  <a:gd name="connsiteX1" fmla="*/ 0 w 826294"/>
                  <a:gd name="connsiteY1" fmla="*/ 107157 h 688182"/>
                  <a:gd name="connsiteX2" fmla="*/ 259557 w 826294"/>
                  <a:gd name="connsiteY2" fmla="*/ 123825 h 688182"/>
                  <a:gd name="connsiteX3" fmla="*/ 428625 w 826294"/>
                  <a:gd name="connsiteY3" fmla="*/ 40482 h 688182"/>
                  <a:gd name="connsiteX4" fmla="*/ 559594 w 826294"/>
                  <a:gd name="connsiteY4" fmla="*/ 0 h 688182"/>
                  <a:gd name="connsiteX5" fmla="*/ 826294 w 826294"/>
                  <a:gd name="connsiteY5" fmla="*/ 154782 h 688182"/>
                  <a:gd name="connsiteX6" fmla="*/ 812007 w 826294"/>
                  <a:gd name="connsiteY6" fmla="*/ 466725 h 688182"/>
                  <a:gd name="connsiteX7" fmla="*/ 731044 w 826294"/>
                  <a:gd name="connsiteY7" fmla="*/ 678657 h 688182"/>
                  <a:gd name="connsiteX8" fmla="*/ 428625 w 826294"/>
                  <a:gd name="connsiteY8" fmla="*/ 688182 h 688182"/>
                  <a:gd name="connsiteX9" fmla="*/ 411957 w 826294"/>
                  <a:gd name="connsiteY9" fmla="*/ 592932 h 688182"/>
                  <a:gd name="connsiteX10" fmla="*/ 304800 w 826294"/>
                  <a:gd name="connsiteY10" fmla="*/ 569119 h 688182"/>
                  <a:gd name="connsiteX11" fmla="*/ 188119 w 826294"/>
                  <a:gd name="connsiteY11" fmla="*/ 523875 h 688182"/>
                  <a:gd name="connsiteX12" fmla="*/ 83342 w 826294"/>
                  <a:gd name="connsiteY12" fmla="*/ 316721 h 688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826294" h="688182">
                    <a:moveTo>
                      <a:pt x="83342" y="316721"/>
                    </a:moveTo>
                    <a:lnTo>
                      <a:pt x="0" y="107157"/>
                    </a:lnTo>
                    <a:lnTo>
                      <a:pt x="259557" y="123825"/>
                    </a:lnTo>
                    <a:lnTo>
                      <a:pt x="428625" y="40482"/>
                    </a:lnTo>
                    <a:lnTo>
                      <a:pt x="559594" y="0"/>
                    </a:lnTo>
                    <a:lnTo>
                      <a:pt x="826294" y="154782"/>
                    </a:lnTo>
                    <a:lnTo>
                      <a:pt x="812007" y="466725"/>
                    </a:lnTo>
                    <a:lnTo>
                      <a:pt x="731044" y="678657"/>
                    </a:lnTo>
                    <a:lnTo>
                      <a:pt x="428625" y="688182"/>
                    </a:lnTo>
                    <a:lnTo>
                      <a:pt x="411957" y="592932"/>
                    </a:lnTo>
                    <a:lnTo>
                      <a:pt x="304800" y="569119"/>
                    </a:lnTo>
                    <a:lnTo>
                      <a:pt x="188119" y="523875"/>
                    </a:lnTo>
                    <a:lnTo>
                      <a:pt x="83342" y="316721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29" name="Полилиния 28"/>
              <p:cNvSpPr>
                <a:spLocks noChangeAspect="1"/>
              </p:cNvSpPr>
              <p:nvPr/>
            </p:nvSpPr>
            <p:spPr>
              <a:xfrm>
                <a:off x="4632863" y="5782822"/>
                <a:ext cx="840991" cy="692054"/>
              </a:xfrm>
              <a:custGeom>
                <a:avLst/>
                <a:gdLst>
                  <a:gd name="connsiteX0" fmla="*/ 0 w 838200"/>
                  <a:gd name="connsiteY0" fmla="*/ 90488 h 692944"/>
                  <a:gd name="connsiteX1" fmla="*/ 11906 w 838200"/>
                  <a:gd name="connsiteY1" fmla="*/ 280988 h 692944"/>
                  <a:gd name="connsiteX2" fmla="*/ 230981 w 838200"/>
                  <a:gd name="connsiteY2" fmla="*/ 285750 h 692944"/>
                  <a:gd name="connsiteX3" fmla="*/ 280987 w 838200"/>
                  <a:gd name="connsiteY3" fmla="*/ 447675 h 692944"/>
                  <a:gd name="connsiteX4" fmla="*/ 314325 w 838200"/>
                  <a:gd name="connsiteY4" fmla="*/ 573881 h 692944"/>
                  <a:gd name="connsiteX5" fmla="*/ 369093 w 838200"/>
                  <a:gd name="connsiteY5" fmla="*/ 666750 h 692944"/>
                  <a:gd name="connsiteX6" fmla="*/ 466725 w 838200"/>
                  <a:gd name="connsiteY6" fmla="*/ 692944 h 692944"/>
                  <a:gd name="connsiteX7" fmla="*/ 573881 w 838200"/>
                  <a:gd name="connsiteY7" fmla="*/ 678656 h 692944"/>
                  <a:gd name="connsiteX8" fmla="*/ 719137 w 838200"/>
                  <a:gd name="connsiteY8" fmla="*/ 631031 h 692944"/>
                  <a:gd name="connsiteX9" fmla="*/ 816768 w 838200"/>
                  <a:gd name="connsiteY9" fmla="*/ 511969 h 692944"/>
                  <a:gd name="connsiteX10" fmla="*/ 819150 w 838200"/>
                  <a:gd name="connsiteY10" fmla="*/ 350044 h 692944"/>
                  <a:gd name="connsiteX11" fmla="*/ 838200 w 838200"/>
                  <a:gd name="connsiteY11" fmla="*/ 195263 h 692944"/>
                  <a:gd name="connsiteX12" fmla="*/ 769143 w 838200"/>
                  <a:gd name="connsiteY12" fmla="*/ 154781 h 692944"/>
                  <a:gd name="connsiteX13" fmla="*/ 528637 w 838200"/>
                  <a:gd name="connsiteY13" fmla="*/ 128588 h 692944"/>
                  <a:gd name="connsiteX14" fmla="*/ 552450 w 838200"/>
                  <a:gd name="connsiteY14" fmla="*/ 59531 h 692944"/>
                  <a:gd name="connsiteX15" fmla="*/ 328612 w 838200"/>
                  <a:gd name="connsiteY15" fmla="*/ 0 h 692944"/>
                  <a:gd name="connsiteX16" fmla="*/ 302418 w 838200"/>
                  <a:gd name="connsiteY16" fmla="*/ 80963 h 692944"/>
                  <a:gd name="connsiteX17" fmla="*/ 0 w 838200"/>
                  <a:gd name="connsiteY17" fmla="*/ 90488 h 6929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838200" h="692944">
                    <a:moveTo>
                      <a:pt x="0" y="90488"/>
                    </a:moveTo>
                    <a:lnTo>
                      <a:pt x="11906" y="280988"/>
                    </a:lnTo>
                    <a:lnTo>
                      <a:pt x="230981" y="285750"/>
                    </a:lnTo>
                    <a:lnTo>
                      <a:pt x="280987" y="447675"/>
                    </a:lnTo>
                    <a:lnTo>
                      <a:pt x="314325" y="573881"/>
                    </a:lnTo>
                    <a:lnTo>
                      <a:pt x="369093" y="666750"/>
                    </a:lnTo>
                    <a:lnTo>
                      <a:pt x="466725" y="692944"/>
                    </a:lnTo>
                    <a:lnTo>
                      <a:pt x="573881" y="678656"/>
                    </a:lnTo>
                    <a:lnTo>
                      <a:pt x="719137" y="631031"/>
                    </a:lnTo>
                    <a:lnTo>
                      <a:pt x="816768" y="511969"/>
                    </a:lnTo>
                    <a:lnTo>
                      <a:pt x="819150" y="350044"/>
                    </a:lnTo>
                    <a:lnTo>
                      <a:pt x="838200" y="195263"/>
                    </a:lnTo>
                    <a:lnTo>
                      <a:pt x="769143" y="154781"/>
                    </a:lnTo>
                    <a:lnTo>
                      <a:pt x="528637" y="128588"/>
                    </a:lnTo>
                    <a:lnTo>
                      <a:pt x="552450" y="59531"/>
                    </a:lnTo>
                    <a:lnTo>
                      <a:pt x="328612" y="0"/>
                    </a:lnTo>
                    <a:lnTo>
                      <a:pt x="302418" y="80963"/>
                    </a:lnTo>
                    <a:lnTo>
                      <a:pt x="0" y="90488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0" name="Полилиния 29"/>
              <p:cNvSpPr>
                <a:spLocks noChangeAspect="1"/>
              </p:cNvSpPr>
              <p:nvPr/>
            </p:nvSpPr>
            <p:spPr>
              <a:xfrm>
                <a:off x="5188277" y="6304109"/>
                <a:ext cx="431738" cy="453879"/>
              </a:xfrm>
              <a:custGeom>
                <a:avLst/>
                <a:gdLst>
                  <a:gd name="connsiteX0" fmla="*/ 0 w 431006"/>
                  <a:gd name="connsiteY0" fmla="*/ 154781 h 452438"/>
                  <a:gd name="connsiteX1" fmla="*/ 64294 w 431006"/>
                  <a:gd name="connsiteY1" fmla="*/ 254794 h 452438"/>
                  <a:gd name="connsiteX2" fmla="*/ 73819 w 431006"/>
                  <a:gd name="connsiteY2" fmla="*/ 330994 h 452438"/>
                  <a:gd name="connsiteX3" fmla="*/ 57150 w 431006"/>
                  <a:gd name="connsiteY3" fmla="*/ 397669 h 452438"/>
                  <a:gd name="connsiteX4" fmla="*/ 285750 w 431006"/>
                  <a:gd name="connsiteY4" fmla="*/ 438150 h 452438"/>
                  <a:gd name="connsiteX5" fmla="*/ 357187 w 431006"/>
                  <a:gd name="connsiteY5" fmla="*/ 452438 h 452438"/>
                  <a:gd name="connsiteX6" fmla="*/ 409575 w 431006"/>
                  <a:gd name="connsiteY6" fmla="*/ 359569 h 452438"/>
                  <a:gd name="connsiteX7" fmla="*/ 431006 w 431006"/>
                  <a:gd name="connsiteY7" fmla="*/ 190500 h 452438"/>
                  <a:gd name="connsiteX8" fmla="*/ 347662 w 431006"/>
                  <a:gd name="connsiteY8" fmla="*/ 164306 h 452438"/>
                  <a:gd name="connsiteX9" fmla="*/ 330994 w 431006"/>
                  <a:gd name="connsiteY9" fmla="*/ 0 h 452438"/>
                  <a:gd name="connsiteX10" fmla="*/ 250031 w 431006"/>
                  <a:gd name="connsiteY10" fmla="*/ 4763 h 452438"/>
                  <a:gd name="connsiteX11" fmla="*/ 169069 w 431006"/>
                  <a:gd name="connsiteY11" fmla="*/ 107156 h 452438"/>
                  <a:gd name="connsiteX12" fmla="*/ 0 w 431006"/>
                  <a:gd name="connsiteY12" fmla="*/ 154781 h 4524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431006" h="452438">
                    <a:moveTo>
                      <a:pt x="0" y="154781"/>
                    </a:moveTo>
                    <a:lnTo>
                      <a:pt x="64294" y="254794"/>
                    </a:lnTo>
                    <a:lnTo>
                      <a:pt x="73819" y="330994"/>
                    </a:lnTo>
                    <a:lnTo>
                      <a:pt x="57150" y="397669"/>
                    </a:lnTo>
                    <a:lnTo>
                      <a:pt x="285750" y="438150"/>
                    </a:lnTo>
                    <a:lnTo>
                      <a:pt x="357187" y="452438"/>
                    </a:lnTo>
                    <a:lnTo>
                      <a:pt x="409575" y="359569"/>
                    </a:lnTo>
                    <a:lnTo>
                      <a:pt x="431006" y="190500"/>
                    </a:lnTo>
                    <a:lnTo>
                      <a:pt x="347662" y="164306"/>
                    </a:lnTo>
                    <a:lnTo>
                      <a:pt x="330994" y="0"/>
                    </a:lnTo>
                    <a:lnTo>
                      <a:pt x="250031" y="4763"/>
                    </a:lnTo>
                    <a:lnTo>
                      <a:pt x="169069" y="107156"/>
                    </a:lnTo>
                    <a:lnTo>
                      <a:pt x="0" y="154781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1" name="Полилиния 30"/>
              <p:cNvSpPr>
                <a:spLocks noChangeAspect="1"/>
              </p:cNvSpPr>
              <p:nvPr/>
            </p:nvSpPr>
            <p:spPr>
              <a:xfrm>
                <a:off x="3933537" y="4868322"/>
                <a:ext cx="697078" cy="660597"/>
              </a:xfrm>
              <a:custGeom>
                <a:avLst/>
                <a:gdLst>
                  <a:gd name="connsiteX0" fmla="*/ 152400 w 697706"/>
                  <a:gd name="connsiteY0" fmla="*/ 659606 h 659606"/>
                  <a:gd name="connsiteX1" fmla="*/ 0 w 697706"/>
                  <a:gd name="connsiteY1" fmla="*/ 559594 h 659606"/>
                  <a:gd name="connsiteX2" fmla="*/ 40481 w 697706"/>
                  <a:gd name="connsiteY2" fmla="*/ 252413 h 659606"/>
                  <a:gd name="connsiteX3" fmla="*/ 85725 w 697706"/>
                  <a:gd name="connsiteY3" fmla="*/ 180975 h 659606"/>
                  <a:gd name="connsiteX4" fmla="*/ 90488 w 697706"/>
                  <a:gd name="connsiteY4" fmla="*/ 121444 h 659606"/>
                  <a:gd name="connsiteX5" fmla="*/ 66675 w 697706"/>
                  <a:gd name="connsiteY5" fmla="*/ 9525 h 659606"/>
                  <a:gd name="connsiteX6" fmla="*/ 119063 w 697706"/>
                  <a:gd name="connsiteY6" fmla="*/ 0 h 659606"/>
                  <a:gd name="connsiteX7" fmla="*/ 204788 w 697706"/>
                  <a:gd name="connsiteY7" fmla="*/ 57150 h 659606"/>
                  <a:gd name="connsiteX8" fmla="*/ 297656 w 697706"/>
                  <a:gd name="connsiteY8" fmla="*/ 11906 h 659606"/>
                  <a:gd name="connsiteX9" fmla="*/ 523875 w 697706"/>
                  <a:gd name="connsiteY9" fmla="*/ 130969 h 659606"/>
                  <a:gd name="connsiteX10" fmla="*/ 595313 w 697706"/>
                  <a:gd name="connsiteY10" fmla="*/ 214313 h 659606"/>
                  <a:gd name="connsiteX11" fmla="*/ 678656 w 697706"/>
                  <a:gd name="connsiteY11" fmla="*/ 226219 h 659606"/>
                  <a:gd name="connsiteX12" fmla="*/ 697706 w 697706"/>
                  <a:gd name="connsiteY12" fmla="*/ 357188 h 659606"/>
                  <a:gd name="connsiteX13" fmla="*/ 526256 w 697706"/>
                  <a:gd name="connsiteY13" fmla="*/ 440531 h 659606"/>
                  <a:gd name="connsiteX14" fmla="*/ 273844 w 697706"/>
                  <a:gd name="connsiteY14" fmla="*/ 423863 h 659606"/>
                  <a:gd name="connsiteX15" fmla="*/ 352425 w 697706"/>
                  <a:gd name="connsiteY15" fmla="*/ 628650 h 659606"/>
                  <a:gd name="connsiteX16" fmla="*/ 235744 w 697706"/>
                  <a:gd name="connsiteY16" fmla="*/ 626269 h 659606"/>
                  <a:gd name="connsiteX17" fmla="*/ 152400 w 697706"/>
                  <a:gd name="connsiteY17" fmla="*/ 659606 h 659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97706" h="659606">
                    <a:moveTo>
                      <a:pt x="152400" y="659606"/>
                    </a:moveTo>
                    <a:lnTo>
                      <a:pt x="0" y="559594"/>
                    </a:lnTo>
                    <a:lnTo>
                      <a:pt x="40481" y="252413"/>
                    </a:lnTo>
                    <a:lnTo>
                      <a:pt x="85725" y="180975"/>
                    </a:lnTo>
                    <a:lnTo>
                      <a:pt x="90488" y="121444"/>
                    </a:lnTo>
                    <a:lnTo>
                      <a:pt x="66675" y="9525"/>
                    </a:lnTo>
                    <a:lnTo>
                      <a:pt x="119063" y="0"/>
                    </a:lnTo>
                    <a:lnTo>
                      <a:pt x="204788" y="57150"/>
                    </a:lnTo>
                    <a:lnTo>
                      <a:pt x="297656" y="11906"/>
                    </a:lnTo>
                    <a:lnTo>
                      <a:pt x="523875" y="130969"/>
                    </a:lnTo>
                    <a:lnTo>
                      <a:pt x="595313" y="214313"/>
                    </a:lnTo>
                    <a:lnTo>
                      <a:pt x="678656" y="226219"/>
                    </a:lnTo>
                    <a:lnTo>
                      <a:pt x="697706" y="357188"/>
                    </a:lnTo>
                    <a:lnTo>
                      <a:pt x="526256" y="440531"/>
                    </a:lnTo>
                    <a:lnTo>
                      <a:pt x="273844" y="423863"/>
                    </a:lnTo>
                    <a:lnTo>
                      <a:pt x="352425" y="628650"/>
                    </a:lnTo>
                    <a:lnTo>
                      <a:pt x="235744" y="626269"/>
                    </a:lnTo>
                    <a:lnTo>
                      <a:pt x="152400" y="659606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2" name="Полилиния 31"/>
              <p:cNvSpPr>
                <a:spLocks noChangeAspect="1"/>
              </p:cNvSpPr>
              <p:nvPr/>
            </p:nvSpPr>
            <p:spPr>
              <a:xfrm>
                <a:off x="3533279" y="4434665"/>
                <a:ext cx="613877" cy="1035833"/>
              </a:xfrm>
              <a:custGeom>
                <a:avLst/>
                <a:gdLst>
                  <a:gd name="connsiteX0" fmla="*/ 40481 w 614363"/>
                  <a:gd name="connsiteY0" fmla="*/ 71437 h 1033462"/>
                  <a:gd name="connsiteX1" fmla="*/ 135731 w 614363"/>
                  <a:gd name="connsiteY1" fmla="*/ 109537 h 1033462"/>
                  <a:gd name="connsiteX2" fmla="*/ 126206 w 614363"/>
                  <a:gd name="connsiteY2" fmla="*/ 4762 h 1033462"/>
                  <a:gd name="connsiteX3" fmla="*/ 276225 w 614363"/>
                  <a:gd name="connsiteY3" fmla="*/ 0 h 1033462"/>
                  <a:gd name="connsiteX4" fmla="*/ 500063 w 614363"/>
                  <a:gd name="connsiteY4" fmla="*/ 83344 h 1033462"/>
                  <a:gd name="connsiteX5" fmla="*/ 573881 w 614363"/>
                  <a:gd name="connsiteY5" fmla="*/ 76200 h 1033462"/>
                  <a:gd name="connsiteX6" fmla="*/ 614363 w 614363"/>
                  <a:gd name="connsiteY6" fmla="*/ 319087 h 1033462"/>
                  <a:gd name="connsiteX7" fmla="*/ 592931 w 614363"/>
                  <a:gd name="connsiteY7" fmla="*/ 373856 h 1033462"/>
                  <a:gd name="connsiteX8" fmla="*/ 519113 w 614363"/>
                  <a:gd name="connsiteY8" fmla="*/ 426244 h 1033462"/>
                  <a:gd name="connsiteX9" fmla="*/ 469106 w 614363"/>
                  <a:gd name="connsiteY9" fmla="*/ 433387 h 1033462"/>
                  <a:gd name="connsiteX10" fmla="*/ 490538 w 614363"/>
                  <a:gd name="connsiteY10" fmla="*/ 571500 h 1033462"/>
                  <a:gd name="connsiteX11" fmla="*/ 490538 w 614363"/>
                  <a:gd name="connsiteY11" fmla="*/ 611981 h 1033462"/>
                  <a:gd name="connsiteX12" fmla="*/ 438150 w 614363"/>
                  <a:gd name="connsiteY12" fmla="*/ 681037 h 1033462"/>
                  <a:gd name="connsiteX13" fmla="*/ 369094 w 614363"/>
                  <a:gd name="connsiteY13" fmla="*/ 728662 h 1033462"/>
                  <a:gd name="connsiteX14" fmla="*/ 321469 w 614363"/>
                  <a:gd name="connsiteY14" fmla="*/ 759619 h 1033462"/>
                  <a:gd name="connsiteX15" fmla="*/ 292894 w 614363"/>
                  <a:gd name="connsiteY15" fmla="*/ 838200 h 1033462"/>
                  <a:gd name="connsiteX16" fmla="*/ 300038 w 614363"/>
                  <a:gd name="connsiteY16" fmla="*/ 950119 h 1033462"/>
                  <a:gd name="connsiteX17" fmla="*/ 269081 w 614363"/>
                  <a:gd name="connsiteY17" fmla="*/ 1028700 h 1033462"/>
                  <a:gd name="connsiteX18" fmla="*/ 202406 w 614363"/>
                  <a:gd name="connsiteY18" fmla="*/ 1033462 h 1033462"/>
                  <a:gd name="connsiteX19" fmla="*/ 176213 w 614363"/>
                  <a:gd name="connsiteY19" fmla="*/ 907256 h 1033462"/>
                  <a:gd name="connsiteX20" fmla="*/ 135731 w 614363"/>
                  <a:gd name="connsiteY20" fmla="*/ 897731 h 1033462"/>
                  <a:gd name="connsiteX21" fmla="*/ 159544 w 614363"/>
                  <a:gd name="connsiteY21" fmla="*/ 650081 h 1033462"/>
                  <a:gd name="connsiteX22" fmla="*/ 142875 w 614363"/>
                  <a:gd name="connsiteY22" fmla="*/ 407194 h 1033462"/>
                  <a:gd name="connsiteX23" fmla="*/ 66675 w 614363"/>
                  <a:gd name="connsiteY23" fmla="*/ 316706 h 1033462"/>
                  <a:gd name="connsiteX24" fmla="*/ 90488 w 614363"/>
                  <a:gd name="connsiteY24" fmla="*/ 197644 h 1033462"/>
                  <a:gd name="connsiteX25" fmla="*/ 0 w 614363"/>
                  <a:gd name="connsiteY25" fmla="*/ 138112 h 1033462"/>
                  <a:gd name="connsiteX26" fmla="*/ 40481 w 614363"/>
                  <a:gd name="connsiteY26" fmla="*/ 71437 h 1033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14363" h="1033462">
                    <a:moveTo>
                      <a:pt x="40481" y="71437"/>
                    </a:moveTo>
                    <a:lnTo>
                      <a:pt x="135731" y="109537"/>
                    </a:lnTo>
                    <a:lnTo>
                      <a:pt x="126206" y="4762"/>
                    </a:lnTo>
                    <a:lnTo>
                      <a:pt x="276225" y="0"/>
                    </a:lnTo>
                    <a:lnTo>
                      <a:pt x="500063" y="83344"/>
                    </a:lnTo>
                    <a:lnTo>
                      <a:pt x="573881" y="76200"/>
                    </a:lnTo>
                    <a:lnTo>
                      <a:pt x="614363" y="319087"/>
                    </a:lnTo>
                    <a:lnTo>
                      <a:pt x="592931" y="373856"/>
                    </a:lnTo>
                    <a:lnTo>
                      <a:pt x="519113" y="426244"/>
                    </a:lnTo>
                    <a:lnTo>
                      <a:pt x="469106" y="433387"/>
                    </a:lnTo>
                    <a:lnTo>
                      <a:pt x="490538" y="571500"/>
                    </a:lnTo>
                    <a:lnTo>
                      <a:pt x="490538" y="611981"/>
                    </a:lnTo>
                    <a:lnTo>
                      <a:pt x="438150" y="681037"/>
                    </a:lnTo>
                    <a:lnTo>
                      <a:pt x="369094" y="728662"/>
                    </a:lnTo>
                    <a:lnTo>
                      <a:pt x="321469" y="759619"/>
                    </a:lnTo>
                    <a:lnTo>
                      <a:pt x="292894" y="838200"/>
                    </a:lnTo>
                    <a:lnTo>
                      <a:pt x="300038" y="950119"/>
                    </a:lnTo>
                    <a:lnTo>
                      <a:pt x="269081" y="1028700"/>
                    </a:lnTo>
                    <a:lnTo>
                      <a:pt x="202406" y="1033462"/>
                    </a:lnTo>
                    <a:lnTo>
                      <a:pt x="176213" y="907256"/>
                    </a:lnTo>
                    <a:lnTo>
                      <a:pt x="135731" y="897731"/>
                    </a:lnTo>
                    <a:lnTo>
                      <a:pt x="159544" y="650081"/>
                    </a:lnTo>
                    <a:lnTo>
                      <a:pt x="142875" y="407194"/>
                    </a:lnTo>
                    <a:lnTo>
                      <a:pt x="66675" y="316706"/>
                    </a:lnTo>
                    <a:lnTo>
                      <a:pt x="90488" y="197644"/>
                    </a:lnTo>
                    <a:lnTo>
                      <a:pt x="0" y="138112"/>
                    </a:lnTo>
                    <a:lnTo>
                      <a:pt x="40481" y="71437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3" name="Полилиния 32"/>
              <p:cNvSpPr>
                <a:spLocks noChangeAspect="1"/>
              </p:cNvSpPr>
              <p:nvPr/>
            </p:nvSpPr>
            <p:spPr>
              <a:xfrm>
                <a:off x="3252199" y="4720024"/>
                <a:ext cx="447480" cy="629140"/>
              </a:xfrm>
              <a:custGeom>
                <a:avLst/>
                <a:gdLst>
                  <a:gd name="connsiteX0" fmla="*/ 280987 w 447675"/>
                  <a:gd name="connsiteY0" fmla="*/ 631032 h 631032"/>
                  <a:gd name="connsiteX1" fmla="*/ 171450 w 447675"/>
                  <a:gd name="connsiteY1" fmla="*/ 514350 h 631032"/>
                  <a:gd name="connsiteX2" fmla="*/ 35718 w 447675"/>
                  <a:gd name="connsiteY2" fmla="*/ 404813 h 631032"/>
                  <a:gd name="connsiteX3" fmla="*/ 0 w 447675"/>
                  <a:gd name="connsiteY3" fmla="*/ 228600 h 631032"/>
                  <a:gd name="connsiteX4" fmla="*/ 133350 w 447675"/>
                  <a:gd name="connsiteY4" fmla="*/ 0 h 631032"/>
                  <a:gd name="connsiteX5" fmla="*/ 259556 w 447675"/>
                  <a:gd name="connsiteY5" fmla="*/ 9525 h 631032"/>
                  <a:gd name="connsiteX6" fmla="*/ 347662 w 447675"/>
                  <a:gd name="connsiteY6" fmla="*/ 66675 h 631032"/>
                  <a:gd name="connsiteX7" fmla="*/ 340518 w 447675"/>
                  <a:gd name="connsiteY7" fmla="*/ 30957 h 631032"/>
                  <a:gd name="connsiteX8" fmla="*/ 423862 w 447675"/>
                  <a:gd name="connsiteY8" fmla="*/ 119063 h 631032"/>
                  <a:gd name="connsiteX9" fmla="*/ 447675 w 447675"/>
                  <a:gd name="connsiteY9" fmla="*/ 359569 h 631032"/>
                  <a:gd name="connsiteX10" fmla="*/ 419100 w 447675"/>
                  <a:gd name="connsiteY10" fmla="*/ 602457 h 631032"/>
                  <a:gd name="connsiteX11" fmla="*/ 419100 w 447675"/>
                  <a:gd name="connsiteY11" fmla="*/ 602457 h 631032"/>
                  <a:gd name="connsiteX12" fmla="*/ 335756 w 447675"/>
                  <a:gd name="connsiteY12" fmla="*/ 607219 h 631032"/>
                  <a:gd name="connsiteX13" fmla="*/ 280987 w 447675"/>
                  <a:gd name="connsiteY13" fmla="*/ 631032 h 6310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47675" h="631032">
                    <a:moveTo>
                      <a:pt x="280987" y="631032"/>
                    </a:moveTo>
                    <a:lnTo>
                      <a:pt x="171450" y="514350"/>
                    </a:lnTo>
                    <a:lnTo>
                      <a:pt x="35718" y="404813"/>
                    </a:lnTo>
                    <a:lnTo>
                      <a:pt x="0" y="228600"/>
                    </a:lnTo>
                    <a:lnTo>
                      <a:pt x="133350" y="0"/>
                    </a:lnTo>
                    <a:lnTo>
                      <a:pt x="259556" y="9525"/>
                    </a:lnTo>
                    <a:lnTo>
                      <a:pt x="347662" y="66675"/>
                    </a:lnTo>
                    <a:lnTo>
                      <a:pt x="340518" y="30957"/>
                    </a:lnTo>
                    <a:lnTo>
                      <a:pt x="423862" y="119063"/>
                    </a:lnTo>
                    <a:lnTo>
                      <a:pt x="447675" y="359569"/>
                    </a:lnTo>
                    <a:lnTo>
                      <a:pt x="419100" y="602457"/>
                    </a:lnTo>
                    <a:lnTo>
                      <a:pt x="419100" y="602457"/>
                    </a:lnTo>
                    <a:lnTo>
                      <a:pt x="335756" y="607219"/>
                    </a:lnTo>
                    <a:lnTo>
                      <a:pt x="280987" y="631032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4" name="Полилиния 33"/>
              <p:cNvSpPr>
                <a:spLocks noChangeAspect="1"/>
              </p:cNvSpPr>
              <p:nvPr/>
            </p:nvSpPr>
            <p:spPr>
              <a:xfrm>
                <a:off x="2708029" y="4951459"/>
                <a:ext cx="823001" cy="653855"/>
              </a:xfrm>
              <a:custGeom>
                <a:avLst/>
                <a:gdLst>
                  <a:gd name="connsiteX0" fmla="*/ 200025 w 826294"/>
                  <a:gd name="connsiteY0" fmla="*/ 595312 h 654844"/>
                  <a:gd name="connsiteX1" fmla="*/ 145256 w 826294"/>
                  <a:gd name="connsiteY1" fmla="*/ 495300 h 654844"/>
                  <a:gd name="connsiteX2" fmla="*/ 0 w 826294"/>
                  <a:gd name="connsiteY2" fmla="*/ 411956 h 654844"/>
                  <a:gd name="connsiteX3" fmla="*/ 0 w 826294"/>
                  <a:gd name="connsiteY3" fmla="*/ 435769 h 654844"/>
                  <a:gd name="connsiteX4" fmla="*/ 9525 w 826294"/>
                  <a:gd name="connsiteY4" fmla="*/ 278606 h 654844"/>
                  <a:gd name="connsiteX5" fmla="*/ 47625 w 826294"/>
                  <a:gd name="connsiteY5" fmla="*/ 66675 h 654844"/>
                  <a:gd name="connsiteX6" fmla="*/ 326231 w 826294"/>
                  <a:gd name="connsiteY6" fmla="*/ 11906 h 654844"/>
                  <a:gd name="connsiteX7" fmla="*/ 547687 w 826294"/>
                  <a:gd name="connsiteY7" fmla="*/ 0 h 654844"/>
                  <a:gd name="connsiteX8" fmla="*/ 585787 w 826294"/>
                  <a:gd name="connsiteY8" fmla="*/ 171450 h 654844"/>
                  <a:gd name="connsiteX9" fmla="*/ 726281 w 826294"/>
                  <a:gd name="connsiteY9" fmla="*/ 278606 h 654844"/>
                  <a:gd name="connsiteX10" fmla="*/ 826294 w 826294"/>
                  <a:gd name="connsiteY10" fmla="*/ 400050 h 654844"/>
                  <a:gd name="connsiteX11" fmla="*/ 778669 w 826294"/>
                  <a:gd name="connsiteY11" fmla="*/ 419100 h 654844"/>
                  <a:gd name="connsiteX12" fmla="*/ 652462 w 826294"/>
                  <a:gd name="connsiteY12" fmla="*/ 402431 h 654844"/>
                  <a:gd name="connsiteX13" fmla="*/ 597694 w 826294"/>
                  <a:gd name="connsiteY13" fmla="*/ 416719 h 654844"/>
                  <a:gd name="connsiteX14" fmla="*/ 550069 w 826294"/>
                  <a:gd name="connsiteY14" fmla="*/ 557212 h 654844"/>
                  <a:gd name="connsiteX15" fmla="*/ 504825 w 826294"/>
                  <a:gd name="connsiteY15" fmla="*/ 633412 h 654844"/>
                  <a:gd name="connsiteX16" fmla="*/ 378619 w 826294"/>
                  <a:gd name="connsiteY16" fmla="*/ 654844 h 654844"/>
                  <a:gd name="connsiteX17" fmla="*/ 242887 w 826294"/>
                  <a:gd name="connsiteY17" fmla="*/ 542925 h 654844"/>
                  <a:gd name="connsiteX18" fmla="*/ 200025 w 826294"/>
                  <a:gd name="connsiteY18" fmla="*/ 595312 h 654844"/>
                  <a:gd name="connsiteX0" fmla="*/ 200025 w 826294"/>
                  <a:gd name="connsiteY0" fmla="*/ 595312 h 654844"/>
                  <a:gd name="connsiteX1" fmla="*/ 145256 w 826294"/>
                  <a:gd name="connsiteY1" fmla="*/ 495300 h 654844"/>
                  <a:gd name="connsiteX2" fmla="*/ 0 w 826294"/>
                  <a:gd name="connsiteY2" fmla="*/ 411956 h 654844"/>
                  <a:gd name="connsiteX3" fmla="*/ 11893 w 826294"/>
                  <a:gd name="connsiteY3" fmla="*/ 407207 h 654844"/>
                  <a:gd name="connsiteX4" fmla="*/ 9525 w 826294"/>
                  <a:gd name="connsiteY4" fmla="*/ 278606 h 654844"/>
                  <a:gd name="connsiteX5" fmla="*/ 47625 w 826294"/>
                  <a:gd name="connsiteY5" fmla="*/ 66675 h 654844"/>
                  <a:gd name="connsiteX6" fmla="*/ 326231 w 826294"/>
                  <a:gd name="connsiteY6" fmla="*/ 11906 h 654844"/>
                  <a:gd name="connsiteX7" fmla="*/ 547687 w 826294"/>
                  <a:gd name="connsiteY7" fmla="*/ 0 h 654844"/>
                  <a:gd name="connsiteX8" fmla="*/ 585787 w 826294"/>
                  <a:gd name="connsiteY8" fmla="*/ 171450 h 654844"/>
                  <a:gd name="connsiteX9" fmla="*/ 726281 w 826294"/>
                  <a:gd name="connsiteY9" fmla="*/ 278606 h 654844"/>
                  <a:gd name="connsiteX10" fmla="*/ 826294 w 826294"/>
                  <a:gd name="connsiteY10" fmla="*/ 400050 h 654844"/>
                  <a:gd name="connsiteX11" fmla="*/ 778669 w 826294"/>
                  <a:gd name="connsiteY11" fmla="*/ 419100 h 654844"/>
                  <a:gd name="connsiteX12" fmla="*/ 652462 w 826294"/>
                  <a:gd name="connsiteY12" fmla="*/ 402431 h 654844"/>
                  <a:gd name="connsiteX13" fmla="*/ 597694 w 826294"/>
                  <a:gd name="connsiteY13" fmla="*/ 416719 h 654844"/>
                  <a:gd name="connsiteX14" fmla="*/ 550069 w 826294"/>
                  <a:gd name="connsiteY14" fmla="*/ 557212 h 654844"/>
                  <a:gd name="connsiteX15" fmla="*/ 504825 w 826294"/>
                  <a:gd name="connsiteY15" fmla="*/ 633412 h 654844"/>
                  <a:gd name="connsiteX16" fmla="*/ 378619 w 826294"/>
                  <a:gd name="connsiteY16" fmla="*/ 654844 h 654844"/>
                  <a:gd name="connsiteX17" fmla="*/ 242887 w 826294"/>
                  <a:gd name="connsiteY17" fmla="*/ 542925 h 654844"/>
                  <a:gd name="connsiteX18" fmla="*/ 200025 w 826294"/>
                  <a:gd name="connsiteY18" fmla="*/ 595312 h 654844"/>
                  <a:gd name="connsiteX0" fmla="*/ 200025 w 826294"/>
                  <a:gd name="connsiteY0" fmla="*/ 595312 h 654844"/>
                  <a:gd name="connsiteX1" fmla="*/ 145256 w 826294"/>
                  <a:gd name="connsiteY1" fmla="*/ 495300 h 654844"/>
                  <a:gd name="connsiteX2" fmla="*/ 0 w 826294"/>
                  <a:gd name="connsiteY2" fmla="*/ 411956 h 654844"/>
                  <a:gd name="connsiteX3" fmla="*/ 11893 w 826294"/>
                  <a:gd name="connsiteY3" fmla="*/ 407207 h 654844"/>
                  <a:gd name="connsiteX4" fmla="*/ 9525 w 826294"/>
                  <a:gd name="connsiteY4" fmla="*/ 278606 h 654844"/>
                  <a:gd name="connsiteX5" fmla="*/ 47625 w 826294"/>
                  <a:gd name="connsiteY5" fmla="*/ 66675 h 654844"/>
                  <a:gd name="connsiteX6" fmla="*/ 326231 w 826294"/>
                  <a:gd name="connsiteY6" fmla="*/ 11906 h 654844"/>
                  <a:gd name="connsiteX7" fmla="*/ 547687 w 826294"/>
                  <a:gd name="connsiteY7" fmla="*/ 0 h 654844"/>
                  <a:gd name="connsiteX8" fmla="*/ 585787 w 826294"/>
                  <a:gd name="connsiteY8" fmla="*/ 171450 h 654844"/>
                  <a:gd name="connsiteX9" fmla="*/ 726281 w 826294"/>
                  <a:gd name="connsiteY9" fmla="*/ 278606 h 654844"/>
                  <a:gd name="connsiteX10" fmla="*/ 826294 w 826294"/>
                  <a:gd name="connsiteY10" fmla="*/ 400050 h 654844"/>
                  <a:gd name="connsiteX11" fmla="*/ 778669 w 826294"/>
                  <a:gd name="connsiteY11" fmla="*/ 419100 h 654844"/>
                  <a:gd name="connsiteX12" fmla="*/ 652462 w 826294"/>
                  <a:gd name="connsiteY12" fmla="*/ 402431 h 654844"/>
                  <a:gd name="connsiteX13" fmla="*/ 597694 w 826294"/>
                  <a:gd name="connsiteY13" fmla="*/ 416719 h 654844"/>
                  <a:gd name="connsiteX14" fmla="*/ 550069 w 826294"/>
                  <a:gd name="connsiteY14" fmla="*/ 557212 h 654844"/>
                  <a:gd name="connsiteX15" fmla="*/ 504825 w 826294"/>
                  <a:gd name="connsiteY15" fmla="*/ 633412 h 654844"/>
                  <a:gd name="connsiteX16" fmla="*/ 378619 w 826294"/>
                  <a:gd name="connsiteY16" fmla="*/ 654844 h 654844"/>
                  <a:gd name="connsiteX17" fmla="*/ 242887 w 826294"/>
                  <a:gd name="connsiteY17" fmla="*/ 542925 h 654844"/>
                  <a:gd name="connsiteX18" fmla="*/ 200025 w 826294"/>
                  <a:gd name="connsiteY18" fmla="*/ 595312 h 654844"/>
                  <a:gd name="connsiteX0" fmla="*/ 196052 w 822321"/>
                  <a:gd name="connsiteY0" fmla="*/ 595312 h 654844"/>
                  <a:gd name="connsiteX1" fmla="*/ 141283 w 822321"/>
                  <a:gd name="connsiteY1" fmla="*/ 495300 h 654844"/>
                  <a:gd name="connsiteX2" fmla="*/ 7920 w 822321"/>
                  <a:gd name="connsiteY2" fmla="*/ 407207 h 654844"/>
                  <a:gd name="connsiteX3" fmla="*/ 7920 w 822321"/>
                  <a:gd name="connsiteY3" fmla="*/ 407207 h 654844"/>
                  <a:gd name="connsiteX4" fmla="*/ 5552 w 822321"/>
                  <a:gd name="connsiteY4" fmla="*/ 278606 h 654844"/>
                  <a:gd name="connsiteX5" fmla="*/ 43652 w 822321"/>
                  <a:gd name="connsiteY5" fmla="*/ 66675 h 654844"/>
                  <a:gd name="connsiteX6" fmla="*/ 322258 w 822321"/>
                  <a:gd name="connsiteY6" fmla="*/ 11906 h 654844"/>
                  <a:gd name="connsiteX7" fmla="*/ 543714 w 822321"/>
                  <a:gd name="connsiteY7" fmla="*/ 0 h 654844"/>
                  <a:gd name="connsiteX8" fmla="*/ 581814 w 822321"/>
                  <a:gd name="connsiteY8" fmla="*/ 171450 h 654844"/>
                  <a:gd name="connsiteX9" fmla="*/ 722308 w 822321"/>
                  <a:gd name="connsiteY9" fmla="*/ 278606 h 654844"/>
                  <a:gd name="connsiteX10" fmla="*/ 822321 w 822321"/>
                  <a:gd name="connsiteY10" fmla="*/ 400050 h 654844"/>
                  <a:gd name="connsiteX11" fmla="*/ 774696 w 822321"/>
                  <a:gd name="connsiteY11" fmla="*/ 419100 h 654844"/>
                  <a:gd name="connsiteX12" fmla="*/ 648489 w 822321"/>
                  <a:gd name="connsiteY12" fmla="*/ 402431 h 654844"/>
                  <a:gd name="connsiteX13" fmla="*/ 593721 w 822321"/>
                  <a:gd name="connsiteY13" fmla="*/ 416719 h 654844"/>
                  <a:gd name="connsiteX14" fmla="*/ 546096 w 822321"/>
                  <a:gd name="connsiteY14" fmla="*/ 557212 h 654844"/>
                  <a:gd name="connsiteX15" fmla="*/ 500852 w 822321"/>
                  <a:gd name="connsiteY15" fmla="*/ 633412 h 654844"/>
                  <a:gd name="connsiteX16" fmla="*/ 374646 w 822321"/>
                  <a:gd name="connsiteY16" fmla="*/ 654844 h 654844"/>
                  <a:gd name="connsiteX17" fmla="*/ 238914 w 822321"/>
                  <a:gd name="connsiteY17" fmla="*/ 542925 h 654844"/>
                  <a:gd name="connsiteX18" fmla="*/ 196052 w 822321"/>
                  <a:gd name="connsiteY18" fmla="*/ 595312 h 6548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22321" h="654844">
                    <a:moveTo>
                      <a:pt x="196052" y="595312"/>
                    </a:moveTo>
                    <a:lnTo>
                      <a:pt x="141283" y="495300"/>
                    </a:lnTo>
                    <a:lnTo>
                      <a:pt x="7920" y="407207"/>
                    </a:lnTo>
                    <a:lnTo>
                      <a:pt x="7920" y="407207"/>
                    </a:lnTo>
                    <a:cubicBezTo>
                      <a:pt x="0" y="371471"/>
                      <a:pt x="6341" y="321473"/>
                      <a:pt x="5552" y="278606"/>
                    </a:cubicBezTo>
                    <a:lnTo>
                      <a:pt x="43652" y="66675"/>
                    </a:lnTo>
                    <a:lnTo>
                      <a:pt x="322258" y="11906"/>
                    </a:lnTo>
                    <a:lnTo>
                      <a:pt x="543714" y="0"/>
                    </a:lnTo>
                    <a:lnTo>
                      <a:pt x="581814" y="171450"/>
                    </a:lnTo>
                    <a:lnTo>
                      <a:pt x="722308" y="278606"/>
                    </a:lnTo>
                    <a:lnTo>
                      <a:pt x="822321" y="400050"/>
                    </a:lnTo>
                    <a:lnTo>
                      <a:pt x="774696" y="419100"/>
                    </a:lnTo>
                    <a:lnTo>
                      <a:pt x="648489" y="402431"/>
                    </a:lnTo>
                    <a:lnTo>
                      <a:pt x="593721" y="416719"/>
                    </a:lnTo>
                    <a:lnTo>
                      <a:pt x="546096" y="557212"/>
                    </a:lnTo>
                    <a:lnTo>
                      <a:pt x="500852" y="633412"/>
                    </a:lnTo>
                    <a:lnTo>
                      <a:pt x="374646" y="654844"/>
                    </a:lnTo>
                    <a:lnTo>
                      <a:pt x="238914" y="542925"/>
                    </a:lnTo>
                    <a:lnTo>
                      <a:pt x="196052" y="595312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5" name="Полилиния 34"/>
              <p:cNvSpPr>
                <a:spLocks noChangeAspect="1"/>
              </p:cNvSpPr>
              <p:nvPr/>
            </p:nvSpPr>
            <p:spPr>
              <a:xfrm>
                <a:off x="2181847" y="5270522"/>
                <a:ext cx="726311" cy="581953"/>
              </a:xfrm>
              <a:custGeom>
                <a:avLst/>
                <a:gdLst>
                  <a:gd name="connsiteX0" fmla="*/ 66675 w 726281"/>
                  <a:gd name="connsiteY0" fmla="*/ 0 h 583407"/>
                  <a:gd name="connsiteX1" fmla="*/ 109538 w 726281"/>
                  <a:gd name="connsiteY1" fmla="*/ 2382 h 583407"/>
                  <a:gd name="connsiteX2" fmla="*/ 321469 w 726281"/>
                  <a:gd name="connsiteY2" fmla="*/ 121444 h 583407"/>
                  <a:gd name="connsiteX3" fmla="*/ 402431 w 726281"/>
                  <a:gd name="connsiteY3" fmla="*/ 33338 h 583407"/>
                  <a:gd name="connsiteX4" fmla="*/ 526256 w 726281"/>
                  <a:gd name="connsiteY4" fmla="*/ 16669 h 583407"/>
                  <a:gd name="connsiteX5" fmla="*/ 535781 w 726281"/>
                  <a:gd name="connsiteY5" fmla="*/ 102394 h 583407"/>
                  <a:gd name="connsiteX6" fmla="*/ 673894 w 726281"/>
                  <a:gd name="connsiteY6" fmla="*/ 176213 h 583407"/>
                  <a:gd name="connsiteX7" fmla="*/ 726281 w 726281"/>
                  <a:gd name="connsiteY7" fmla="*/ 271463 h 583407"/>
                  <a:gd name="connsiteX8" fmla="*/ 631031 w 726281"/>
                  <a:gd name="connsiteY8" fmla="*/ 416719 h 583407"/>
                  <a:gd name="connsiteX9" fmla="*/ 421481 w 726281"/>
                  <a:gd name="connsiteY9" fmla="*/ 540544 h 583407"/>
                  <a:gd name="connsiteX10" fmla="*/ 288131 w 726281"/>
                  <a:gd name="connsiteY10" fmla="*/ 583407 h 583407"/>
                  <a:gd name="connsiteX11" fmla="*/ 257175 w 726281"/>
                  <a:gd name="connsiteY11" fmla="*/ 452438 h 583407"/>
                  <a:gd name="connsiteX12" fmla="*/ 197644 w 726281"/>
                  <a:gd name="connsiteY12" fmla="*/ 373857 h 583407"/>
                  <a:gd name="connsiteX13" fmla="*/ 59531 w 726281"/>
                  <a:gd name="connsiteY13" fmla="*/ 395288 h 583407"/>
                  <a:gd name="connsiteX14" fmla="*/ 0 w 726281"/>
                  <a:gd name="connsiteY14" fmla="*/ 350044 h 583407"/>
                  <a:gd name="connsiteX15" fmla="*/ 19050 w 726281"/>
                  <a:gd name="connsiteY15" fmla="*/ 173832 h 583407"/>
                  <a:gd name="connsiteX16" fmla="*/ 66675 w 726281"/>
                  <a:gd name="connsiteY16" fmla="*/ 0 h 583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726281" h="583407">
                    <a:moveTo>
                      <a:pt x="66675" y="0"/>
                    </a:moveTo>
                    <a:lnTo>
                      <a:pt x="109538" y="2382"/>
                    </a:lnTo>
                    <a:lnTo>
                      <a:pt x="321469" y="121444"/>
                    </a:lnTo>
                    <a:lnTo>
                      <a:pt x="402431" y="33338"/>
                    </a:lnTo>
                    <a:lnTo>
                      <a:pt x="526256" y="16669"/>
                    </a:lnTo>
                    <a:lnTo>
                      <a:pt x="535781" y="102394"/>
                    </a:lnTo>
                    <a:lnTo>
                      <a:pt x="673894" y="176213"/>
                    </a:lnTo>
                    <a:lnTo>
                      <a:pt x="726281" y="271463"/>
                    </a:lnTo>
                    <a:lnTo>
                      <a:pt x="631031" y="416719"/>
                    </a:lnTo>
                    <a:lnTo>
                      <a:pt x="421481" y="540544"/>
                    </a:lnTo>
                    <a:lnTo>
                      <a:pt x="288131" y="583407"/>
                    </a:lnTo>
                    <a:lnTo>
                      <a:pt x="257175" y="452438"/>
                    </a:lnTo>
                    <a:lnTo>
                      <a:pt x="197644" y="373857"/>
                    </a:lnTo>
                    <a:lnTo>
                      <a:pt x="59531" y="395288"/>
                    </a:lnTo>
                    <a:lnTo>
                      <a:pt x="0" y="350044"/>
                    </a:lnTo>
                    <a:lnTo>
                      <a:pt x="19050" y="173832"/>
                    </a:lnTo>
                    <a:lnTo>
                      <a:pt x="66675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6" name="Полилиния 35"/>
              <p:cNvSpPr>
                <a:spLocks noChangeAspect="1"/>
              </p:cNvSpPr>
              <p:nvPr/>
            </p:nvSpPr>
            <p:spPr>
              <a:xfrm>
                <a:off x="2161610" y="4785186"/>
                <a:ext cx="593640" cy="602176"/>
              </a:xfrm>
              <a:custGeom>
                <a:avLst/>
                <a:gdLst>
                  <a:gd name="connsiteX0" fmla="*/ 459581 w 592931"/>
                  <a:gd name="connsiteY0" fmla="*/ 0 h 604838"/>
                  <a:gd name="connsiteX1" fmla="*/ 469106 w 592931"/>
                  <a:gd name="connsiteY1" fmla="*/ 71438 h 604838"/>
                  <a:gd name="connsiteX2" fmla="*/ 526256 w 592931"/>
                  <a:gd name="connsiteY2" fmla="*/ 71438 h 604838"/>
                  <a:gd name="connsiteX3" fmla="*/ 592931 w 592931"/>
                  <a:gd name="connsiteY3" fmla="*/ 233363 h 604838"/>
                  <a:gd name="connsiteX4" fmla="*/ 557213 w 592931"/>
                  <a:gd name="connsiteY4" fmla="*/ 409575 h 604838"/>
                  <a:gd name="connsiteX5" fmla="*/ 547688 w 592931"/>
                  <a:gd name="connsiteY5" fmla="*/ 497682 h 604838"/>
                  <a:gd name="connsiteX6" fmla="*/ 419100 w 592931"/>
                  <a:gd name="connsiteY6" fmla="*/ 516732 h 604838"/>
                  <a:gd name="connsiteX7" fmla="*/ 347663 w 592931"/>
                  <a:gd name="connsiteY7" fmla="*/ 604838 h 604838"/>
                  <a:gd name="connsiteX8" fmla="*/ 116681 w 592931"/>
                  <a:gd name="connsiteY8" fmla="*/ 485775 h 604838"/>
                  <a:gd name="connsiteX9" fmla="*/ 83344 w 592931"/>
                  <a:gd name="connsiteY9" fmla="*/ 490538 h 604838"/>
                  <a:gd name="connsiteX10" fmla="*/ 0 w 592931"/>
                  <a:gd name="connsiteY10" fmla="*/ 333375 h 604838"/>
                  <a:gd name="connsiteX11" fmla="*/ 47625 w 592931"/>
                  <a:gd name="connsiteY11" fmla="*/ 207169 h 604838"/>
                  <a:gd name="connsiteX12" fmla="*/ 76200 w 592931"/>
                  <a:gd name="connsiteY12" fmla="*/ 69057 h 604838"/>
                  <a:gd name="connsiteX13" fmla="*/ 123825 w 592931"/>
                  <a:gd name="connsiteY13" fmla="*/ 83344 h 604838"/>
                  <a:gd name="connsiteX14" fmla="*/ 240506 w 592931"/>
                  <a:gd name="connsiteY14" fmla="*/ 142875 h 604838"/>
                  <a:gd name="connsiteX15" fmla="*/ 328613 w 592931"/>
                  <a:gd name="connsiteY15" fmla="*/ 57150 h 604838"/>
                  <a:gd name="connsiteX16" fmla="*/ 459581 w 592931"/>
                  <a:gd name="connsiteY16" fmla="*/ 0 h 604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592931" h="604838">
                    <a:moveTo>
                      <a:pt x="459581" y="0"/>
                    </a:moveTo>
                    <a:lnTo>
                      <a:pt x="469106" y="71438"/>
                    </a:lnTo>
                    <a:lnTo>
                      <a:pt x="526256" y="71438"/>
                    </a:lnTo>
                    <a:lnTo>
                      <a:pt x="592931" y="233363"/>
                    </a:lnTo>
                    <a:lnTo>
                      <a:pt x="557213" y="409575"/>
                    </a:lnTo>
                    <a:lnTo>
                      <a:pt x="547688" y="497682"/>
                    </a:lnTo>
                    <a:lnTo>
                      <a:pt x="419100" y="516732"/>
                    </a:lnTo>
                    <a:lnTo>
                      <a:pt x="347663" y="604838"/>
                    </a:lnTo>
                    <a:lnTo>
                      <a:pt x="116681" y="485775"/>
                    </a:lnTo>
                    <a:lnTo>
                      <a:pt x="83344" y="490538"/>
                    </a:lnTo>
                    <a:lnTo>
                      <a:pt x="0" y="333375"/>
                    </a:lnTo>
                    <a:lnTo>
                      <a:pt x="47625" y="207169"/>
                    </a:lnTo>
                    <a:lnTo>
                      <a:pt x="76200" y="69057"/>
                    </a:lnTo>
                    <a:lnTo>
                      <a:pt x="123825" y="83344"/>
                    </a:lnTo>
                    <a:lnTo>
                      <a:pt x="240506" y="142875"/>
                    </a:lnTo>
                    <a:lnTo>
                      <a:pt x="328613" y="57150"/>
                    </a:lnTo>
                    <a:lnTo>
                      <a:pt x="459581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7" name="Полилиния 36"/>
              <p:cNvSpPr>
                <a:spLocks noChangeAspect="1"/>
              </p:cNvSpPr>
              <p:nvPr/>
            </p:nvSpPr>
            <p:spPr>
              <a:xfrm>
                <a:off x="2690040" y="4389727"/>
                <a:ext cx="690332" cy="626892"/>
              </a:xfrm>
              <a:custGeom>
                <a:avLst/>
                <a:gdLst>
                  <a:gd name="connsiteX0" fmla="*/ 238125 w 690562"/>
                  <a:gd name="connsiteY0" fmla="*/ 0 h 628650"/>
                  <a:gd name="connsiteX1" fmla="*/ 238125 w 690562"/>
                  <a:gd name="connsiteY1" fmla="*/ 0 h 628650"/>
                  <a:gd name="connsiteX2" fmla="*/ 381000 w 690562"/>
                  <a:gd name="connsiteY2" fmla="*/ 76200 h 628650"/>
                  <a:gd name="connsiteX3" fmla="*/ 438150 w 690562"/>
                  <a:gd name="connsiteY3" fmla="*/ 245269 h 628650"/>
                  <a:gd name="connsiteX4" fmla="*/ 640556 w 690562"/>
                  <a:gd name="connsiteY4" fmla="*/ 333375 h 628650"/>
                  <a:gd name="connsiteX5" fmla="*/ 690562 w 690562"/>
                  <a:gd name="connsiteY5" fmla="*/ 335756 h 628650"/>
                  <a:gd name="connsiteX6" fmla="*/ 559593 w 690562"/>
                  <a:gd name="connsiteY6" fmla="*/ 559594 h 628650"/>
                  <a:gd name="connsiteX7" fmla="*/ 345281 w 690562"/>
                  <a:gd name="connsiteY7" fmla="*/ 569119 h 628650"/>
                  <a:gd name="connsiteX8" fmla="*/ 59531 w 690562"/>
                  <a:gd name="connsiteY8" fmla="*/ 628650 h 628650"/>
                  <a:gd name="connsiteX9" fmla="*/ 0 w 690562"/>
                  <a:gd name="connsiteY9" fmla="*/ 464344 h 628650"/>
                  <a:gd name="connsiteX10" fmla="*/ 69056 w 690562"/>
                  <a:gd name="connsiteY10" fmla="*/ 464344 h 628650"/>
                  <a:gd name="connsiteX11" fmla="*/ 85725 w 690562"/>
                  <a:gd name="connsiteY11" fmla="*/ 283369 h 628650"/>
                  <a:gd name="connsiteX12" fmla="*/ 171450 w 690562"/>
                  <a:gd name="connsiteY12" fmla="*/ 38100 h 628650"/>
                  <a:gd name="connsiteX13" fmla="*/ 238125 w 690562"/>
                  <a:gd name="connsiteY13" fmla="*/ 0 h 628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90562" h="628650">
                    <a:moveTo>
                      <a:pt x="238125" y="0"/>
                    </a:moveTo>
                    <a:lnTo>
                      <a:pt x="238125" y="0"/>
                    </a:lnTo>
                    <a:lnTo>
                      <a:pt x="381000" y="76200"/>
                    </a:lnTo>
                    <a:lnTo>
                      <a:pt x="438150" y="245269"/>
                    </a:lnTo>
                    <a:lnTo>
                      <a:pt x="640556" y="333375"/>
                    </a:lnTo>
                    <a:lnTo>
                      <a:pt x="690562" y="335756"/>
                    </a:lnTo>
                    <a:lnTo>
                      <a:pt x="559593" y="559594"/>
                    </a:lnTo>
                    <a:lnTo>
                      <a:pt x="345281" y="569119"/>
                    </a:lnTo>
                    <a:lnTo>
                      <a:pt x="59531" y="628650"/>
                    </a:lnTo>
                    <a:lnTo>
                      <a:pt x="0" y="464344"/>
                    </a:lnTo>
                    <a:lnTo>
                      <a:pt x="69056" y="464344"/>
                    </a:lnTo>
                    <a:lnTo>
                      <a:pt x="85725" y="283369"/>
                    </a:lnTo>
                    <a:lnTo>
                      <a:pt x="171450" y="38100"/>
                    </a:lnTo>
                    <a:lnTo>
                      <a:pt x="238125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8" name="Полилиния 37"/>
              <p:cNvSpPr>
                <a:spLocks noChangeAspect="1"/>
              </p:cNvSpPr>
              <p:nvPr/>
            </p:nvSpPr>
            <p:spPr>
              <a:xfrm>
                <a:off x="3067811" y="4178516"/>
                <a:ext cx="604884" cy="599929"/>
              </a:xfrm>
              <a:custGeom>
                <a:avLst/>
                <a:gdLst>
                  <a:gd name="connsiteX0" fmla="*/ 0 w 604838"/>
                  <a:gd name="connsiteY0" fmla="*/ 292893 h 600075"/>
                  <a:gd name="connsiteX1" fmla="*/ 100013 w 604838"/>
                  <a:gd name="connsiteY1" fmla="*/ 190500 h 600075"/>
                  <a:gd name="connsiteX2" fmla="*/ 345281 w 604838"/>
                  <a:gd name="connsiteY2" fmla="*/ 102393 h 600075"/>
                  <a:gd name="connsiteX3" fmla="*/ 440531 w 604838"/>
                  <a:gd name="connsiteY3" fmla="*/ 0 h 600075"/>
                  <a:gd name="connsiteX4" fmla="*/ 471488 w 604838"/>
                  <a:gd name="connsiteY4" fmla="*/ 164306 h 600075"/>
                  <a:gd name="connsiteX5" fmla="*/ 583406 w 604838"/>
                  <a:gd name="connsiteY5" fmla="*/ 219075 h 600075"/>
                  <a:gd name="connsiteX6" fmla="*/ 604838 w 604838"/>
                  <a:gd name="connsiteY6" fmla="*/ 364331 h 600075"/>
                  <a:gd name="connsiteX7" fmla="*/ 504825 w 604838"/>
                  <a:gd name="connsiteY7" fmla="*/ 333375 h 600075"/>
                  <a:gd name="connsiteX8" fmla="*/ 469106 w 604838"/>
                  <a:gd name="connsiteY8" fmla="*/ 395287 h 600075"/>
                  <a:gd name="connsiteX9" fmla="*/ 554831 w 604838"/>
                  <a:gd name="connsiteY9" fmla="*/ 447675 h 600075"/>
                  <a:gd name="connsiteX10" fmla="*/ 538163 w 604838"/>
                  <a:gd name="connsiteY10" fmla="*/ 600075 h 600075"/>
                  <a:gd name="connsiteX11" fmla="*/ 442913 w 604838"/>
                  <a:gd name="connsiteY11" fmla="*/ 545306 h 600075"/>
                  <a:gd name="connsiteX12" fmla="*/ 323850 w 604838"/>
                  <a:gd name="connsiteY12" fmla="*/ 540543 h 600075"/>
                  <a:gd name="connsiteX13" fmla="*/ 271463 w 604838"/>
                  <a:gd name="connsiteY13" fmla="*/ 542925 h 600075"/>
                  <a:gd name="connsiteX14" fmla="*/ 61913 w 604838"/>
                  <a:gd name="connsiteY14" fmla="*/ 452437 h 600075"/>
                  <a:gd name="connsiteX15" fmla="*/ 0 w 604838"/>
                  <a:gd name="connsiteY15" fmla="*/ 292893 h 600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04838" h="600075">
                    <a:moveTo>
                      <a:pt x="0" y="292893"/>
                    </a:moveTo>
                    <a:lnTo>
                      <a:pt x="100013" y="190500"/>
                    </a:lnTo>
                    <a:lnTo>
                      <a:pt x="345281" y="102393"/>
                    </a:lnTo>
                    <a:lnTo>
                      <a:pt x="440531" y="0"/>
                    </a:lnTo>
                    <a:lnTo>
                      <a:pt x="471488" y="164306"/>
                    </a:lnTo>
                    <a:lnTo>
                      <a:pt x="583406" y="219075"/>
                    </a:lnTo>
                    <a:lnTo>
                      <a:pt x="604838" y="364331"/>
                    </a:lnTo>
                    <a:lnTo>
                      <a:pt x="504825" y="333375"/>
                    </a:lnTo>
                    <a:lnTo>
                      <a:pt x="469106" y="395287"/>
                    </a:lnTo>
                    <a:lnTo>
                      <a:pt x="554831" y="447675"/>
                    </a:lnTo>
                    <a:lnTo>
                      <a:pt x="538163" y="600075"/>
                    </a:lnTo>
                    <a:lnTo>
                      <a:pt x="442913" y="545306"/>
                    </a:lnTo>
                    <a:lnTo>
                      <a:pt x="323850" y="540543"/>
                    </a:lnTo>
                    <a:lnTo>
                      <a:pt x="271463" y="542925"/>
                    </a:lnTo>
                    <a:lnTo>
                      <a:pt x="61913" y="452437"/>
                    </a:lnTo>
                    <a:lnTo>
                      <a:pt x="0" y="292893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39" name="Полилиния 38"/>
              <p:cNvSpPr>
                <a:spLocks noChangeAspect="1"/>
              </p:cNvSpPr>
              <p:nvPr/>
            </p:nvSpPr>
            <p:spPr>
              <a:xfrm>
                <a:off x="2714775" y="3142682"/>
                <a:ext cx="912947" cy="1318947"/>
              </a:xfrm>
              <a:custGeom>
                <a:avLst/>
                <a:gdLst>
                  <a:gd name="connsiteX0" fmla="*/ 0 w 912019"/>
                  <a:gd name="connsiteY0" fmla="*/ 1073944 h 1319213"/>
                  <a:gd name="connsiteX1" fmla="*/ 26194 w 912019"/>
                  <a:gd name="connsiteY1" fmla="*/ 954881 h 1319213"/>
                  <a:gd name="connsiteX2" fmla="*/ 147638 w 912019"/>
                  <a:gd name="connsiteY2" fmla="*/ 900113 h 1319213"/>
                  <a:gd name="connsiteX3" fmla="*/ 233363 w 912019"/>
                  <a:gd name="connsiteY3" fmla="*/ 809625 h 1319213"/>
                  <a:gd name="connsiteX4" fmla="*/ 371475 w 912019"/>
                  <a:gd name="connsiteY4" fmla="*/ 750094 h 1319213"/>
                  <a:gd name="connsiteX5" fmla="*/ 395288 w 912019"/>
                  <a:gd name="connsiteY5" fmla="*/ 590550 h 1319213"/>
                  <a:gd name="connsiteX6" fmla="*/ 392906 w 912019"/>
                  <a:gd name="connsiteY6" fmla="*/ 416719 h 1319213"/>
                  <a:gd name="connsiteX7" fmla="*/ 292894 w 912019"/>
                  <a:gd name="connsiteY7" fmla="*/ 195263 h 1319213"/>
                  <a:gd name="connsiteX8" fmla="*/ 357188 w 912019"/>
                  <a:gd name="connsiteY8" fmla="*/ 126206 h 1319213"/>
                  <a:gd name="connsiteX9" fmla="*/ 397669 w 912019"/>
                  <a:gd name="connsiteY9" fmla="*/ 126206 h 1319213"/>
                  <a:gd name="connsiteX10" fmla="*/ 521494 w 912019"/>
                  <a:gd name="connsiteY10" fmla="*/ 135731 h 1319213"/>
                  <a:gd name="connsiteX11" fmla="*/ 604838 w 912019"/>
                  <a:gd name="connsiteY11" fmla="*/ 152400 h 1319213"/>
                  <a:gd name="connsiteX12" fmla="*/ 609600 w 912019"/>
                  <a:gd name="connsiteY12" fmla="*/ 0 h 1319213"/>
                  <a:gd name="connsiteX13" fmla="*/ 690563 w 912019"/>
                  <a:gd name="connsiteY13" fmla="*/ 38100 h 1319213"/>
                  <a:gd name="connsiteX14" fmla="*/ 690563 w 912019"/>
                  <a:gd name="connsiteY14" fmla="*/ 38100 h 1319213"/>
                  <a:gd name="connsiteX15" fmla="*/ 690563 w 912019"/>
                  <a:gd name="connsiteY15" fmla="*/ 73819 h 1319213"/>
                  <a:gd name="connsiteX16" fmla="*/ 709613 w 912019"/>
                  <a:gd name="connsiteY16" fmla="*/ 197644 h 1319213"/>
                  <a:gd name="connsiteX17" fmla="*/ 788194 w 912019"/>
                  <a:gd name="connsiteY17" fmla="*/ 333375 h 1319213"/>
                  <a:gd name="connsiteX18" fmla="*/ 912019 w 912019"/>
                  <a:gd name="connsiteY18" fmla="*/ 431006 h 1319213"/>
                  <a:gd name="connsiteX19" fmla="*/ 826294 w 912019"/>
                  <a:gd name="connsiteY19" fmla="*/ 647700 h 1319213"/>
                  <a:gd name="connsiteX20" fmla="*/ 683419 w 912019"/>
                  <a:gd name="connsiteY20" fmla="*/ 742950 h 1319213"/>
                  <a:gd name="connsiteX21" fmla="*/ 823913 w 912019"/>
                  <a:gd name="connsiteY21" fmla="*/ 892969 h 1319213"/>
                  <a:gd name="connsiteX22" fmla="*/ 842963 w 912019"/>
                  <a:gd name="connsiteY22" fmla="*/ 923925 h 1319213"/>
                  <a:gd name="connsiteX23" fmla="*/ 835819 w 912019"/>
                  <a:gd name="connsiteY23" fmla="*/ 957263 h 1319213"/>
                  <a:gd name="connsiteX24" fmla="*/ 795338 w 912019"/>
                  <a:gd name="connsiteY24" fmla="*/ 1023938 h 1319213"/>
                  <a:gd name="connsiteX25" fmla="*/ 685800 w 912019"/>
                  <a:gd name="connsiteY25" fmla="*/ 1138238 h 1319213"/>
                  <a:gd name="connsiteX26" fmla="*/ 461963 w 912019"/>
                  <a:gd name="connsiteY26" fmla="*/ 1214438 h 1319213"/>
                  <a:gd name="connsiteX27" fmla="*/ 357188 w 912019"/>
                  <a:gd name="connsiteY27" fmla="*/ 1319213 h 1319213"/>
                  <a:gd name="connsiteX28" fmla="*/ 216694 w 912019"/>
                  <a:gd name="connsiteY28" fmla="*/ 1238250 h 1319213"/>
                  <a:gd name="connsiteX29" fmla="*/ 223838 w 912019"/>
                  <a:gd name="connsiteY29" fmla="*/ 1190625 h 1319213"/>
                  <a:gd name="connsiteX30" fmla="*/ 123825 w 912019"/>
                  <a:gd name="connsiteY30" fmla="*/ 1154906 h 1319213"/>
                  <a:gd name="connsiteX31" fmla="*/ 0 w 912019"/>
                  <a:gd name="connsiteY31" fmla="*/ 1073944 h 1319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912019" h="1319213">
                    <a:moveTo>
                      <a:pt x="0" y="1073944"/>
                    </a:moveTo>
                    <a:lnTo>
                      <a:pt x="26194" y="954881"/>
                    </a:lnTo>
                    <a:lnTo>
                      <a:pt x="147638" y="900113"/>
                    </a:lnTo>
                    <a:lnTo>
                      <a:pt x="233363" y="809625"/>
                    </a:lnTo>
                    <a:lnTo>
                      <a:pt x="371475" y="750094"/>
                    </a:lnTo>
                    <a:lnTo>
                      <a:pt x="395288" y="590550"/>
                    </a:lnTo>
                    <a:lnTo>
                      <a:pt x="392906" y="416719"/>
                    </a:lnTo>
                    <a:lnTo>
                      <a:pt x="292894" y="195263"/>
                    </a:lnTo>
                    <a:lnTo>
                      <a:pt x="357188" y="126206"/>
                    </a:lnTo>
                    <a:lnTo>
                      <a:pt x="397669" y="126206"/>
                    </a:lnTo>
                    <a:lnTo>
                      <a:pt x="521494" y="135731"/>
                    </a:lnTo>
                    <a:lnTo>
                      <a:pt x="604838" y="152400"/>
                    </a:lnTo>
                    <a:lnTo>
                      <a:pt x="609600" y="0"/>
                    </a:lnTo>
                    <a:lnTo>
                      <a:pt x="690563" y="38100"/>
                    </a:lnTo>
                    <a:lnTo>
                      <a:pt x="690563" y="38100"/>
                    </a:lnTo>
                    <a:lnTo>
                      <a:pt x="690563" y="73819"/>
                    </a:lnTo>
                    <a:lnTo>
                      <a:pt x="709613" y="197644"/>
                    </a:lnTo>
                    <a:lnTo>
                      <a:pt x="788194" y="333375"/>
                    </a:lnTo>
                    <a:lnTo>
                      <a:pt x="912019" y="431006"/>
                    </a:lnTo>
                    <a:lnTo>
                      <a:pt x="826294" y="647700"/>
                    </a:lnTo>
                    <a:lnTo>
                      <a:pt x="683419" y="742950"/>
                    </a:lnTo>
                    <a:lnTo>
                      <a:pt x="823913" y="892969"/>
                    </a:lnTo>
                    <a:lnTo>
                      <a:pt x="842963" y="923925"/>
                    </a:lnTo>
                    <a:lnTo>
                      <a:pt x="835819" y="957263"/>
                    </a:lnTo>
                    <a:lnTo>
                      <a:pt x="795338" y="1023938"/>
                    </a:lnTo>
                    <a:lnTo>
                      <a:pt x="685800" y="1138238"/>
                    </a:lnTo>
                    <a:lnTo>
                      <a:pt x="461963" y="1214438"/>
                    </a:lnTo>
                    <a:lnTo>
                      <a:pt x="357188" y="1319213"/>
                    </a:lnTo>
                    <a:lnTo>
                      <a:pt x="216694" y="1238250"/>
                    </a:lnTo>
                    <a:lnTo>
                      <a:pt x="223838" y="1190625"/>
                    </a:lnTo>
                    <a:lnTo>
                      <a:pt x="123825" y="1154906"/>
                    </a:lnTo>
                    <a:lnTo>
                      <a:pt x="0" y="1073944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0" name="Полилиния 39"/>
              <p:cNvSpPr>
                <a:spLocks noChangeAspect="1"/>
              </p:cNvSpPr>
              <p:nvPr/>
            </p:nvSpPr>
            <p:spPr>
              <a:xfrm>
                <a:off x="2568613" y="3196608"/>
                <a:ext cx="541922" cy="1017859"/>
              </a:xfrm>
              <a:custGeom>
                <a:avLst/>
                <a:gdLst>
                  <a:gd name="connsiteX0" fmla="*/ 21431 w 542925"/>
                  <a:gd name="connsiteY0" fmla="*/ 990600 h 1016794"/>
                  <a:gd name="connsiteX1" fmla="*/ 57150 w 542925"/>
                  <a:gd name="connsiteY1" fmla="*/ 871537 h 1016794"/>
                  <a:gd name="connsiteX2" fmla="*/ 0 w 542925"/>
                  <a:gd name="connsiteY2" fmla="*/ 797719 h 1016794"/>
                  <a:gd name="connsiteX3" fmla="*/ 85725 w 542925"/>
                  <a:gd name="connsiteY3" fmla="*/ 747712 h 1016794"/>
                  <a:gd name="connsiteX4" fmla="*/ 69056 w 542925"/>
                  <a:gd name="connsiteY4" fmla="*/ 633412 h 1016794"/>
                  <a:gd name="connsiteX5" fmla="*/ 135731 w 542925"/>
                  <a:gd name="connsiteY5" fmla="*/ 595312 h 1016794"/>
                  <a:gd name="connsiteX6" fmla="*/ 207168 w 542925"/>
                  <a:gd name="connsiteY6" fmla="*/ 478631 h 1016794"/>
                  <a:gd name="connsiteX7" fmla="*/ 192881 w 542925"/>
                  <a:gd name="connsiteY7" fmla="*/ 302419 h 1016794"/>
                  <a:gd name="connsiteX8" fmla="*/ 211931 w 542925"/>
                  <a:gd name="connsiteY8" fmla="*/ 195262 h 1016794"/>
                  <a:gd name="connsiteX9" fmla="*/ 352425 w 542925"/>
                  <a:gd name="connsiteY9" fmla="*/ 0 h 1016794"/>
                  <a:gd name="connsiteX10" fmla="*/ 407193 w 542925"/>
                  <a:gd name="connsiteY10" fmla="*/ 97631 h 1016794"/>
                  <a:gd name="connsiteX11" fmla="*/ 500062 w 542925"/>
                  <a:gd name="connsiteY11" fmla="*/ 78581 h 1016794"/>
                  <a:gd name="connsiteX12" fmla="*/ 445293 w 542925"/>
                  <a:gd name="connsiteY12" fmla="*/ 135731 h 1016794"/>
                  <a:gd name="connsiteX13" fmla="*/ 540543 w 542925"/>
                  <a:gd name="connsiteY13" fmla="*/ 359569 h 1016794"/>
                  <a:gd name="connsiteX14" fmla="*/ 542925 w 542925"/>
                  <a:gd name="connsiteY14" fmla="*/ 526256 h 1016794"/>
                  <a:gd name="connsiteX15" fmla="*/ 516731 w 542925"/>
                  <a:gd name="connsiteY15" fmla="*/ 692944 h 1016794"/>
                  <a:gd name="connsiteX16" fmla="*/ 378618 w 542925"/>
                  <a:gd name="connsiteY16" fmla="*/ 750094 h 1016794"/>
                  <a:gd name="connsiteX17" fmla="*/ 295275 w 542925"/>
                  <a:gd name="connsiteY17" fmla="*/ 840581 h 1016794"/>
                  <a:gd name="connsiteX18" fmla="*/ 173831 w 542925"/>
                  <a:gd name="connsiteY18" fmla="*/ 897731 h 1016794"/>
                  <a:gd name="connsiteX19" fmla="*/ 142875 w 542925"/>
                  <a:gd name="connsiteY19" fmla="*/ 1016794 h 1016794"/>
                  <a:gd name="connsiteX20" fmla="*/ 83343 w 542925"/>
                  <a:gd name="connsiteY20" fmla="*/ 997744 h 1016794"/>
                  <a:gd name="connsiteX21" fmla="*/ 21431 w 542925"/>
                  <a:gd name="connsiteY21" fmla="*/ 990600 h 1016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542925" h="1016794">
                    <a:moveTo>
                      <a:pt x="21431" y="990600"/>
                    </a:moveTo>
                    <a:lnTo>
                      <a:pt x="57150" y="871537"/>
                    </a:lnTo>
                    <a:lnTo>
                      <a:pt x="0" y="797719"/>
                    </a:lnTo>
                    <a:lnTo>
                      <a:pt x="85725" y="747712"/>
                    </a:lnTo>
                    <a:lnTo>
                      <a:pt x="69056" y="633412"/>
                    </a:lnTo>
                    <a:lnTo>
                      <a:pt x="135731" y="595312"/>
                    </a:lnTo>
                    <a:lnTo>
                      <a:pt x="207168" y="478631"/>
                    </a:lnTo>
                    <a:lnTo>
                      <a:pt x="192881" y="302419"/>
                    </a:lnTo>
                    <a:lnTo>
                      <a:pt x="211931" y="195262"/>
                    </a:lnTo>
                    <a:lnTo>
                      <a:pt x="352425" y="0"/>
                    </a:lnTo>
                    <a:lnTo>
                      <a:pt x="407193" y="97631"/>
                    </a:lnTo>
                    <a:lnTo>
                      <a:pt x="500062" y="78581"/>
                    </a:lnTo>
                    <a:lnTo>
                      <a:pt x="445293" y="135731"/>
                    </a:lnTo>
                    <a:lnTo>
                      <a:pt x="540543" y="359569"/>
                    </a:lnTo>
                    <a:lnTo>
                      <a:pt x="542925" y="526256"/>
                    </a:lnTo>
                    <a:lnTo>
                      <a:pt x="516731" y="692944"/>
                    </a:lnTo>
                    <a:lnTo>
                      <a:pt x="378618" y="750094"/>
                    </a:lnTo>
                    <a:lnTo>
                      <a:pt x="295275" y="840581"/>
                    </a:lnTo>
                    <a:lnTo>
                      <a:pt x="173831" y="897731"/>
                    </a:lnTo>
                    <a:lnTo>
                      <a:pt x="142875" y="1016794"/>
                    </a:lnTo>
                    <a:lnTo>
                      <a:pt x="83343" y="997744"/>
                    </a:lnTo>
                    <a:lnTo>
                      <a:pt x="21431" y="99060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1" name="Полилиния 40"/>
              <p:cNvSpPr>
                <a:spLocks noChangeAspect="1"/>
              </p:cNvSpPr>
              <p:nvPr/>
            </p:nvSpPr>
            <p:spPr>
              <a:xfrm>
                <a:off x="1909763" y="3140435"/>
                <a:ext cx="1011887" cy="1044820"/>
              </a:xfrm>
              <a:custGeom>
                <a:avLst/>
                <a:gdLst>
                  <a:gd name="connsiteX0" fmla="*/ 0 w 1012031"/>
                  <a:gd name="connsiteY0" fmla="*/ 928687 h 1042987"/>
                  <a:gd name="connsiteX1" fmla="*/ 54768 w 1012031"/>
                  <a:gd name="connsiteY1" fmla="*/ 814387 h 1042987"/>
                  <a:gd name="connsiteX2" fmla="*/ 116681 w 1012031"/>
                  <a:gd name="connsiteY2" fmla="*/ 545306 h 1042987"/>
                  <a:gd name="connsiteX3" fmla="*/ 230981 w 1012031"/>
                  <a:gd name="connsiteY3" fmla="*/ 538162 h 1042987"/>
                  <a:gd name="connsiteX4" fmla="*/ 242887 w 1012031"/>
                  <a:gd name="connsiteY4" fmla="*/ 369094 h 1042987"/>
                  <a:gd name="connsiteX5" fmla="*/ 288131 w 1012031"/>
                  <a:gd name="connsiteY5" fmla="*/ 245269 h 1042987"/>
                  <a:gd name="connsiteX6" fmla="*/ 378618 w 1012031"/>
                  <a:gd name="connsiteY6" fmla="*/ 259556 h 1042987"/>
                  <a:gd name="connsiteX7" fmla="*/ 478631 w 1012031"/>
                  <a:gd name="connsiteY7" fmla="*/ 240506 h 1042987"/>
                  <a:gd name="connsiteX8" fmla="*/ 581025 w 1012031"/>
                  <a:gd name="connsiteY8" fmla="*/ 121444 h 1042987"/>
                  <a:gd name="connsiteX9" fmla="*/ 645318 w 1012031"/>
                  <a:gd name="connsiteY9" fmla="*/ 30956 h 1042987"/>
                  <a:gd name="connsiteX10" fmla="*/ 728662 w 1012031"/>
                  <a:gd name="connsiteY10" fmla="*/ 42862 h 1042987"/>
                  <a:gd name="connsiteX11" fmla="*/ 769143 w 1012031"/>
                  <a:gd name="connsiteY11" fmla="*/ 42862 h 1042987"/>
                  <a:gd name="connsiteX12" fmla="*/ 881062 w 1012031"/>
                  <a:gd name="connsiteY12" fmla="*/ 95250 h 1042987"/>
                  <a:gd name="connsiteX13" fmla="*/ 935831 w 1012031"/>
                  <a:gd name="connsiteY13" fmla="*/ 0 h 1042987"/>
                  <a:gd name="connsiteX14" fmla="*/ 1012031 w 1012031"/>
                  <a:gd name="connsiteY14" fmla="*/ 66675 h 1042987"/>
                  <a:gd name="connsiteX15" fmla="*/ 876300 w 1012031"/>
                  <a:gd name="connsiteY15" fmla="*/ 245269 h 1042987"/>
                  <a:gd name="connsiteX16" fmla="*/ 850106 w 1012031"/>
                  <a:gd name="connsiteY16" fmla="*/ 352425 h 1042987"/>
                  <a:gd name="connsiteX17" fmla="*/ 862012 w 1012031"/>
                  <a:gd name="connsiteY17" fmla="*/ 533400 h 1042987"/>
                  <a:gd name="connsiteX18" fmla="*/ 795337 w 1012031"/>
                  <a:gd name="connsiteY18" fmla="*/ 645319 h 1042987"/>
                  <a:gd name="connsiteX19" fmla="*/ 728662 w 1012031"/>
                  <a:gd name="connsiteY19" fmla="*/ 690562 h 1042987"/>
                  <a:gd name="connsiteX20" fmla="*/ 742950 w 1012031"/>
                  <a:gd name="connsiteY20" fmla="*/ 795337 h 1042987"/>
                  <a:gd name="connsiteX21" fmla="*/ 661987 w 1012031"/>
                  <a:gd name="connsiteY21" fmla="*/ 857250 h 1042987"/>
                  <a:gd name="connsiteX22" fmla="*/ 707231 w 1012031"/>
                  <a:gd name="connsiteY22" fmla="*/ 926306 h 1042987"/>
                  <a:gd name="connsiteX23" fmla="*/ 685800 w 1012031"/>
                  <a:gd name="connsiteY23" fmla="*/ 1042987 h 1042987"/>
                  <a:gd name="connsiteX24" fmla="*/ 502443 w 1012031"/>
                  <a:gd name="connsiteY24" fmla="*/ 1023937 h 1042987"/>
                  <a:gd name="connsiteX25" fmla="*/ 297656 w 1012031"/>
                  <a:gd name="connsiteY25" fmla="*/ 971550 h 1042987"/>
                  <a:gd name="connsiteX26" fmla="*/ 116681 w 1012031"/>
                  <a:gd name="connsiteY26" fmla="*/ 1019175 h 1042987"/>
                  <a:gd name="connsiteX27" fmla="*/ 0 w 1012031"/>
                  <a:gd name="connsiteY27" fmla="*/ 928687 h 10429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012031" h="1042987">
                    <a:moveTo>
                      <a:pt x="0" y="928687"/>
                    </a:moveTo>
                    <a:lnTo>
                      <a:pt x="54768" y="814387"/>
                    </a:lnTo>
                    <a:lnTo>
                      <a:pt x="116681" y="545306"/>
                    </a:lnTo>
                    <a:lnTo>
                      <a:pt x="230981" y="538162"/>
                    </a:lnTo>
                    <a:lnTo>
                      <a:pt x="242887" y="369094"/>
                    </a:lnTo>
                    <a:lnTo>
                      <a:pt x="288131" y="245269"/>
                    </a:lnTo>
                    <a:lnTo>
                      <a:pt x="378618" y="259556"/>
                    </a:lnTo>
                    <a:lnTo>
                      <a:pt x="478631" y="240506"/>
                    </a:lnTo>
                    <a:lnTo>
                      <a:pt x="581025" y="121444"/>
                    </a:lnTo>
                    <a:lnTo>
                      <a:pt x="645318" y="30956"/>
                    </a:lnTo>
                    <a:lnTo>
                      <a:pt x="728662" y="42862"/>
                    </a:lnTo>
                    <a:lnTo>
                      <a:pt x="769143" y="42862"/>
                    </a:lnTo>
                    <a:lnTo>
                      <a:pt x="881062" y="95250"/>
                    </a:lnTo>
                    <a:lnTo>
                      <a:pt x="935831" y="0"/>
                    </a:lnTo>
                    <a:lnTo>
                      <a:pt x="1012031" y="66675"/>
                    </a:lnTo>
                    <a:lnTo>
                      <a:pt x="876300" y="245269"/>
                    </a:lnTo>
                    <a:lnTo>
                      <a:pt x="850106" y="352425"/>
                    </a:lnTo>
                    <a:lnTo>
                      <a:pt x="862012" y="533400"/>
                    </a:lnTo>
                    <a:lnTo>
                      <a:pt x="795337" y="645319"/>
                    </a:lnTo>
                    <a:lnTo>
                      <a:pt x="728662" y="690562"/>
                    </a:lnTo>
                    <a:lnTo>
                      <a:pt x="742950" y="795337"/>
                    </a:lnTo>
                    <a:lnTo>
                      <a:pt x="661987" y="857250"/>
                    </a:lnTo>
                    <a:lnTo>
                      <a:pt x="707231" y="926306"/>
                    </a:lnTo>
                    <a:lnTo>
                      <a:pt x="685800" y="1042987"/>
                    </a:lnTo>
                    <a:lnTo>
                      <a:pt x="502443" y="1023937"/>
                    </a:lnTo>
                    <a:lnTo>
                      <a:pt x="297656" y="971550"/>
                    </a:lnTo>
                    <a:lnTo>
                      <a:pt x="116681" y="1019175"/>
                    </a:lnTo>
                    <a:lnTo>
                      <a:pt x="0" y="928687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2" name="Полилиния 41"/>
              <p:cNvSpPr>
                <a:spLocks noChangeAspect="1"/>
              </p:cNvSpPr>
              <p:nvPr/>
            </p:nvSpPr>
            <p:spPr>
              <a:xfrm>
                <a:off x="3553516" y="2443888"/>
                <a:ext cx="845488" cy="853832"/>
              </a:xfrm>
              <a:custGeom>
                <a:avLst/>
                <a:gdLst>
                  <a:gd name="connsiteX0" fmla="*/ 0 w 842963"/>
                  <a:gd name="connsiteY0" fmla="*/ 357187 h 854869"/>
                  <a:gd name="connsiteX1" fmla="*/ 35719 w 842963"/>
                  <a:gd name="connsiteY1" fmla="*/ 238125 h 854869"/>
                  <a:gd name="connsiteX2" fmla="*/ 95250 w 842963"/>
                  <a:gd name="connsiteY2" fmla="*/ 152400 h 854869"/>
                  <a:gd name="connsiteX3" fmla="*/ 461963 w 842963"/>
                  <a:gd name="connsiteY3" fmla="*/ 50006 h 854869"/>
                  <a:gd name="connsiteX4" fmla="*/ 657225 w 842963"/>
                  <a:gd name="connsiteY4" fmla="*/ 0 h 854869"/>
                  <a:gd name="connsiteX5" fmla="*/ 647700 w 842963"/>
                  <a:gd name="connsiteY5" fmla="*/ 128587 h 854869"/>
                  <a:gd name="connsiteX6" fmla="*/ 807244 w 842963"/>
                  <a:gd name="connsiteY6" fmla="*/ 142875 h 854869"/>
                  <a:gd name="connsiteX7" fmla="*/ 802482 w 842963"/>
                  <a:gd name="connsiteY7" fmla="*/ 264319 h 854869"/>
                  <a:gd name="connsiteX8" fmla="*/ 704850 w 842963"/>
                  <a:gd name="connsiteY8" fmla="*/ 366712 h 854869"/>
                  <a:gd name="connsiteX9" fmla="*/ 707232 w 842963"/>
                  <a:gd name="connsiteY9" fmla="*/ 421481 h 854869"/>
                  <a:gd name="connsiteX10" fmla="*/ 757238 w 842963"/>
                  <a:gd name="connsiteY10" fmla="*/ 481012 h 854869"/>
                  <a:gd name="connsiteX11" fmla="*/ 826294 w 842963"/>
                  <a:gd name="connsiteY11" fmla="*/ 526256 h 854869"/>
                  <a:gd name="connsiteX12" fmla="*/ 842963 w 842963"/>
                  <a:gd name="connsiteY12" fmla="*/ 557212 h 854869"/>
                  <a:gd name="connsiteX13" fmla="*/ 833438 w 842963"/>
                  <a:gd name="connsiteY13" fmla="*/ 642937 h 854869"/>
                  <a:gd name="connsiteX14" fmla="*/ 809625 w 842963"/>
                  <a:gd name="connsiteY14" fmla="*/ 700087 h 854869"/>
                  <a:gd name="connsiteX15" fmla="*/ 754857 w 842963"/>
                  <a:gd name="connsiteY15" fmla="*/ 790575 h 854869"/>
                  <a:gd name="connsiteX16" fmla="*/ 666750 w 842963"/>
                  <a:gd name="connsiteY16" fmla="*/ 854869 h 854869"/>
                  <a:gd name="connsiteX17" fmla="*/ 481013 w 842963"/>
                  <a:gd name="connsiteY17" fmla="*/ 838200 h 854869"/>
                  <a:gd name="connsiteX18" fmla="*/ 504825 w 842963"/>
                  <a:gd name="connsiteY18" fmla="*/ 750094 h 854869"/>
                  <a:gd name="connsiteX19" fmla="*/ 419100 w 842963"/>
                  <a:gd name="connsiteY19" fmla="*/ 633412 h 854869"/>
                  <a:gd name="connsiteX20" fmla="*/ 259557 w 842963"/>
                  <a:gd name="connsiteY20" fmla="*/ 531019 h 854869"/>
                  <a:gd name="connsiteX21" fmla="*/ 140494 w 842963"/>
                  <a:gd name="connsiteY21" fmla="*/ 621506 h 854869"/>
                  <a:gd name="connsiteX22" fmla="*/ 147638 w 842963"/>
                  <a:gd name="connsiteY22" fmla="*/ 526256 h 854869"/>
                  <a:gd name="connsiteX23" fmla="*/ 78582 w 842963"/>
                  <a:gd name="connsiteY23" fmla="*/ 457200 h 854869"/>
                  <a:gd name="connsiteX24" fmla="*/ 0 w 842963"/>
                  <a:gd name="connsiteY24" fmla="*/ 357187 h 854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842963" h="854869">
                    <a:moveTo>
                      <a:pt x="0" y="357187"/>
                    </a:moveTo>
                    <a:lnTo>
                      <a:pt x="35719" y="238125"/>
                    </a:lnTo>
                    <a:lnTo>
                      <a:pt x="95250" y="152400"/>
                    </a:lnTo>
                    <a:lnTo>
                      <a:pt x="461963" y="50006"/>
                    </a:lnTo>
                    <a:lnTo>
                      <a:pt x="657225" y="0"/>
                    </a:lnTo>
                    <a:lnTo>
                      <a:pt x="647700" y="128587"/>
                    </a:lnTo>
                    <a:lnTo>
                      <a:pt x="807244" y="142875"/>
                    </a:lnTo>
                    <a:lnTo>
                      <a:pt x="802482" y="264319"/>
                    </a:lnTo>
                    <a:lnTo>
                      <a:pt x="704850" y="366712"/>
                    </a:lnTo>
                    <a:lnTo>
                      <a:pt x="707232" y="421481"/>
                    </a:lnTo>
                    <a:lnTo>
                      <a:pt x="757238" y="481012"/>
                    </a:lnTo>
                    <a:lnTo>
                      <a:pt x="826294" y="526256"/>
                    </a:lnTo>
                    <a:lnTo>
                      <a:pt x="842963" y="557212"/>
                    </a:lnTo>
                    <a:lnTo>
                      <a:pt x="833438" y="642937"/>
                    </a:lnTo>
                    <a:lnTo>
                      <a:pt x="809625" y="700087"/>
                    </a:lnTo>
                    <a:lnTo>
                      <a:pt x="754857" y="790575"/>
                    </a:lnTo>
                    <a:lnTo>
                      <a:pt x="666750" y="854869"/>
                    </a:lnTo>
                    <a:lnTo>
                      <a:pt x="481013" y="838200"/>
                    </a:lnTo>
                    <a:lnTo>
                      <a:pt x="504825" y="750094"/>
                    </a:lnTo>
                    <a:lnTo>
                      <a:pt x="419100" y="633412"/>
                    </a:lnTo>
                    <a:lnTo>
                      <a:pt x="259557" y="531019"/>
                    </a:lnTo>
                    <a:lnTo>
                      <a:pt x="140494" y="621506"/>
                    </a:lnTo>
                    <a:lnTo>
                      <a:pt x="147638" y="526256"/>
                    </a:lnTo>
                    <a:lnTo>
                      <a:pt x="78582" y="457200"/>
                    </a:lnTo>
                    <a:lnTo>
                      <a:pt x="0" y="357187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3" name="Полилиния 42"/>
              <p:cNvSpPr>
                <a:spLocks noChangeAspect="1"/>
              </p:cNvSpPr>
              <p:nvPr/>
            </p:nvSpPr>
            <p:spPr>
              <a:xfrm>
                <a:off x="3272437" y="1909119"/>
                <a:ext cx="944428" cy="1087513"/>
              </a:xfrm>
              <a:custGeom>
                <a:avLst/>
                <a:gdLst>
                  <a:gd name="connsiteX0" fmla="*/ 252412 w 945356"/>
                  <a:gd name="connsiteY0" fmla="*/ 1088231 h 1088231"/>
                  <a:gd name="connsiteX1" fmla="*/ 102393 w 945356"/>
                  <a:gd name="connsiteY1" fmla="*/ 957262 h 1088231"/>
                  <a:gd name="connsiteX2" fmla="*/ 23812 w 945356"/>
                  <a:gd name="connsiteY2" fmla="*/ 850106 h 1088231"/>
                  <a:gd name="connsiteX3" fmla="*/ 0 w 945356"/>
                  <a:gd name="connsiteY3" fmla="*/ 626268 h 1088231"/>
                  <a:gd name="connsiteX4" fmla="*/ 52387 w 945356"/>
                  <a:gd name="connsiteY4" fmla="*/ 426243 h 1088231"/>
                  <a:gd name="connsiteX5" fmla="*/ 252412 w 945356"/>
                  <a:gd name="connsiteY5" fmla="*/ 152400 h 1088231"/>
                  <a:gd name="connsiteX6" fmla="*/ 283368 w 945356"/>
                  <a:gd name="connsiteY6" fmla="*/ 0 h 1088231"/>
                  <a:gd name="connsiteX7" fmla="*/ 640556 w 945356"/>
                  <a:gd name="connsiteY7" fmla="*/ 50006 h 1088231"/>
                  <a:gd name="connsiteX8" fmla="*/ 585787 w 945356"/>
                  <a:gd name="connsiteY8" fmla="*/ 285750 h 1088231"/>
                  <a:gd name="connsiteX9" fmla="*/ 814387 w 945356"/>
                  <a:gd name="connsiteY9" fmla="*/ 314325 h 1088231"/>
                  <a:gd name="connsiteX10" fmla="*/ 783431 w 945356"/>
                  <a:gd name="connsiteY10" fmla="*/ 397668 h 1088231"/>
                  <a:gd name="connsiteX11" fmla="*/ 945356 w 945356"/>
                  <a:gd name="connsiteY11" fmla="*/ 385762 h 1088231"/>
                  <a:gd name="connsiteX12" fmla="*/ 940593 w 945356"/>
                  <a:gd name="connsiteY12" fmla="*/ 533400 h 1088231"/>
                  <a:gd name="connsiteX13" fmla="*/ 711993 w 945356"/>
                  <a:gd name="connsiteY13" fmla="*/ 595312 h 1088231"/>
                  <a:gd name="connsiteX14" fmla="*/ 381000 w 945356"/>
                  <a:gd name="connsiteY14" fmla="*/ 681037 h 1088231"/>
                  <a:gd name="connsiteX15" fmla="*/ 314325 w 945356"/>
                  <a:gd name="connsiteY15" fmla="*/ 778668 h 1088231"/>
                  <a:gd name="connsiteX16" fmla="*/ 273843 w 945356"/>
                  <a:gd name="connsiteY16" fmla="*/ 940593 h 1088231"/>
                  <a:gd name="connsiteX17" fmla="*/ 247650 w 945356"/>
                  <a:gd name="connsiteY17" fmla="*/ 997743 h 1088231"/>
                  <a:gd name="connsiteX18" fmla="*/ 252412 w 945356"/>
                  <a:gd name="connsiteY18" fmla="*/ 1088231 h 1088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945356" h="1088231">
                    <a:moveTo>
                      <a:pt x="252412" y="1088231"/>
                    </a:moveTo>
                    <a:lnTo>
                      <a:pt x="102393" y="957262"/>
                    </a:lnTo>
                    <a:lnTo>
                      <a:pt x="23812" y="850106"/>
                    </a:lnTo>
                    <a:lnTo>
                      <a:pt x="0" y="626268"/>
                    </a:lnTo>
                    <a:lnTo>
                      <a:pt x="52387" y="426243"/>
                    </a:lnTo>
                    <a:lnTo>
                      <a:pt x="252412" y="152400"/>
                    </a:lnTo>
                    <a:lnTo>
                      <a:pt x="283368" y="0"/>
                    </a:lnTo>
                    <a:lnTo>
                      <a:pt x="640556" y="50006"/>
                    </a:lnTo>
                    <a:lnTo>
                      <a:pt x="585787" y="285750"/>
                    </a:lnTo>
                    <a:lnTo>
                      <a:pt x="814387" y="314325"/>
                    </a:lnTo>
                    <a:lnTo>
                      <a:pt x="783431" y="397668"/>
                    </a:lnTo>
                    <a:lnTo>
                      <a:pt x="945356" y="385762"/>
                    </a:lnTo>
                    <a:lnTo>
                      <a:pt x="940593" y="533400"/>
                    </a:lnTo>
                    <a:lnTo>
                      <a:pt x="711993" y="595312"/>
                    </a:lnTo>
                    <a:lnTo>
                      <a:pt x="381000" y="681037"/>
                    </a:lnTo>
                    <a:lnTo>
                      <a:pt x="314325" y="778668"/>
                    </a:lnTo>
                    <a:lnTo>
                      <a:pt x="273843" y="940593"/>
                    </a:lnTo>
                    <a:lnTo>
                      <a:pt x="247650" y="997743"/>
                    </a:lnTo>
                    <a:lnTo>
                      <a:pt x="252412" y="1088231"/>
                    </a:lnTo>
                    <a:close/>
                  </a:path>
                </a:pathLst>
              </a:custGeom>
              <a:solidFill>
                <a:srgbClr val="C00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4" name="Полилиния 43"/>
              <p:cNvSpPr>
                <a:spLocks noChangeAspect="1"/>
              </p:cNvSpPr>
              <p:nvPr/>
            </p:nvSpPr>
            <p:spPr>
              <a:xfrm>
                <a:off x="2561868" y="2279862"/>
                <a:ext cx="962417" cy="1015611"/>
              </a:xfrm>
              <a:custGeom>
                <a:avLst/>
                <a:gdLst>
                  <a:gd name="connsiteX0" fmla="*/ 0 w 962025"/>
                  <a:gd name="connsiteY0" fmla="*/ 69057 h 1016794"/>
                  <a:gd name="connsiteX1" fmla="*/ 102394 w 962025"/>
                  <a:gd name="connsiteY1" fmla="*/ 66675 h 1016794"/>
                  <a:gd name="connsiteX2" fmla="*/ 183356 w 962025"/>
                  <a:gd name="connsiteY2" fmla="*/ 130969 h 1016794"/>
                  <a:gd name="connsiteX3" fmla="*/ 228600 w 962025"/>
                  <a:gd name="connsiteY3" fmla="*/ 164307 h 1016794"/>
                  <a:gd name="connsiteX4" fmla="*/ 233363 w 962025"/>
                  <a:gd name="connsiteY4" fmla="*/ 195263 h 1016794"/>
                  <a:gd name="connsiteX5" fmla="*/ 233363 w 962025"/>
                  <a:gd name="connsiteY5" fmla="*/ 78582 h 1016794"/>
                  <a:gd name="connsiteX6" fmla="*/ 278606 w 962025"/>
                  <a:gd name="connsiteY6" fmla="*/ 47625 h 1016794"/>
                  <a:gd name="connsiteX7" fmla="*/ 302419 w 962025"/>
                  <a:gd name="connsiteY7" fmla="*/ 0 h 1016794"/>
                  <a:gd name="connsiteX8" fmla="*/ 421481 w 962025"/>
                  <a:gd name="connsiteY8" fmla="*/ 23813 h 1016794"/>
                  <a:gd name="connsiteX9" fmla="*/ 488156 w 962025"/>
                  <a:gd name="connsiteY9" fmla="*/ 76200 h 1016794"/>
                  <a:gd name="connsiteX10" fmla="*/ 573881 w 962025"/>
                  <a:gd name="connsiteY10" fmla="*/ 88107 h 1016794"/>
                  <a:gd name="connsiteX11" fmla="*/ 745331 w 962025"/>
                  <a:gd name="connsiteY11" fmla="*/ 140494 h 1016794"/>
                  <a:gd name="connsiteX12" fmla="*/ 709613 w 962025"/>
                  <a:gd name="connsiteY12" fmla="*/ 264319 h 1016794"/>
                  <a:gd name="connsiteX13" fmla="*/ 735806 w 962025"/>
                  <a:gd name="connsiteY13" fmla="*/ 476250 h 1016794"/>
                  <a:gd name="connsiteX14" fmla="*/ 816769 w 962025"/>
                  <a:gd name="connsiteY14" fmla="*/ 595313 h 1016794"/>
                  <a:gd name="connsiteX15" fmla="*/ 962025 w 962025"/>
                  <a:gd name="connsiteY15" fmla="*/ 714375 h 1016794"/>
                  <a:gd name="connsiteX16" fmla="*/ 959644 w 962025"/>
                  <a:gd name="connsiteY16" fmla="*/ 833438 h 1016794"/>
                  <a:gd name="connsiteX17" fmla="*/ 850106 w 962025"/>
                  <a:gd name="connsiteY17" fmla="*/ 883444 h 1016794"/>
                  <a:gd name="connsiteX18" fmla="*/ 850106 w 962025"/>
                  <a:gd name="connsiteY18" fmla="*/ 907257 h 1016794"/>
                  <a:gd name="connsiteX19" fmla="*/ 764381 w 962025"/>
                  <a:gd name="connsiteY19" fmla="*/ 866775 h 1016794"/>
                  <a:gd name="connsiteX20" fmla="*/ 754856 w 962025"/>
                  <a:gd name="connsiteY20" fmla="*/ 1012032 h 1016794"/>
                  <a:gd name="connsiteX21" fmla="*/ 650081 w 962025"/>
                  <a:gd name="connsiteY21" fmla="*/ 995363 h 1016794"/>
                  <a:gd name="connsiteX22" fmla="*/ 516731 w 962025"/>
                  <a:gd name="connsiteY22" fmla="*/ 988219 h 1016794"/>
                  <a:gd name="connsiteX23" fmla="*/ 421481 w 962025"/>
                  <a:gd name="connsiteY23" fmla="*/ 1016794 h 1016794"/>
                  <a:gd name="connsiteX24" fmla="*/ 357188 w 962025"/>
                  <a:gd name="connsiteY24" fmla="*/ 921544 h 1016794"/>
                  <a:gd name="connsiteX25" fmla="*/ 285750 w 962025"/>
                  <a:gd name="connsiteY25" fmla="*/ 862013 h 1016794"/>
                  <a:gd name="connsiteX26" fmla="*/ 230981 w 962025"/>
                  <a:gd name="connsiteY26" fmla="*/ 952500 h 1016794"/>
                  <a:gd name="connsiteX27" fmla="*/ 116681 w 962025"/>
                  <a:gd name="connsiteY27" fmla="*/ 904875 h 1016794"/>
                  <a:gd name="connsiteX28" fmla="*/ 78581 w 962025"/>
                  <a:gd name="connsiteY28" fmla="*/ 904875 h 1016794"/>
                  <a:gd name="connsiteX29" fmla="*/ 71438 w 962025"/>
                  <a:gd name="connsiteY29" fmla="*/ 759619 h 1016794"/>
                  <a:gd name="connsiteX30" fmla="*/ 154781 w 962025"/>
                  <a:gd name="connsiteY30" fmla="*/ 707232 h 1016794"/>
                  <a:gd name="connsiteX31" fmla="*/ 323850 w 962025"/>
                  <a:gd name="connsiteY31" fmla="*/ 723900 h 1016794"/>
                  <a:gd name="connsiteX32" fmla="*/ 300038 w 962025"/>
                  <a:gd name="connsiteY32" fmla="*/ 569119 h 1016794"/>
                  <a:gd name="connsiteX33" fmla="*/ 190500 w 962025"/>
                  <a:gd name="connsiteY33" fmla="*/ 438150 h 1016794"/>
                  <a:gd name="connsiteX34" fmla="*/ 85725 w 962025"/>
                  <a:gd name="connsiteY34" fmla="*/ 359569 h 1016794"/>
                  <a:gd name="connsiteX35" fmla="*/ 59531 w 962025"/>
                  <a:gd name="connsiteY35" fmla="*/ 259557 h 1016794"/>
                  <a:gd name="connsiteX36" fmla="*/ 76200 w 962025"/>
                  <a:gd name="connsiteY36" fmla="*/ 123825 h 1016794"/>
                  <a:gd name="connsiteX37" fmla="*/ 0 w 962025"/>
                  <a:gd name="connsiteY37" fmla="*/ 69057 h 10167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962025" h="1016794">
                    <a:moveTo>
                      <a:pt x="0" y="69057"/>
                    </a:moveTo>
                    <a:lnTo>
                      <a:pt x="102394" y="66675"/>
                    </a:lnTo>
                    <a:lnTo>
                      <a:pt x="183356" y="130969"/>
                    </a:lnTo>
                    <a:lnTo>
                      <a:pt x="228600" y="164307"/>
                    </a:lnTo>
                    <a:lnTo>
                      <a:pt x="233363" y="195263"/>
                    </a:lnTo>
                    <a:lnTo>
                      <a:pt x="233363" y="78582"/>
                    </a:lnTo>
                    <a:lnTo>
                      <a:pt x="278606" y="47625"/>
                    </a:lnTo>
                    <a:lnTo>
                      <a:pt x="302419" y="0"/>
                    </a:lnTo>
                    <a:lnTo>
                      <a:pt x="421481" y="23813"/>
                    </a:lnTo>
                    <a:lnTo>
                      <a:pt x="488156" y="76200"/>
                    </a:lnTo>
                    <a:lnTo>
                      <a:pt x="573881" y="88107"/>
                    </a:lnTo>
                    <a:lnTo>
                      <a:pt x="745331" y="140494"/>
                    </a:lnTo>
                    <a:lnTo>
                      <a:pt x="709613" y="264319"/>
                    </a:lnTo>
                    <a:lnTo>
                      <a:pt x="735806" y="476250"/>
                    </a:lnTo>
                    <a:lnTo>
                      <a:pt x="816769" y="595313"/>
                    </a:lnTo>
                    <a:lnTo>
                      <a:pt x="962025" y="714375"/>
                    </a:lnTo>
                    <a:cubicBezTo>
                      <a:pt x="961231" y="754063"/>
                      <a:pt x="960438" y="793750"/>
                      <a:pt x="959644" y="833438"/>
                    </a:cubicBezTo>
                    <a:lnTo>
                      <a:pt x="850106" y="883444"/>
                    </a:lnTo>
                    <a:lnTo>
                      <a:pt x="850106" y="907257"/>
                    </a:lnTo>
                    <a:lnTo>
                      <a:pt x="764381" y="866775"/>
                    </a:lnTo>
                    <a:lnTo>
                      <a:pt x="754856" y="1012032"/>
                    </a:lnTo>
                    <a:lnTo>
                      <a:pt x="650081" y="995363"/>
                    </a:lnTo>
                    <a:lnTo>
                      <a:pt x="516731" y="988219"/>
                    </a:lnTo>
                    <a:lnTo>
                      <a:pt x="421481" y="1016794"/>
                    </a:lnTo>
                    <a:lnTo>
                      <a:pt x="357188" y="921544"/>
                    </a:lnTo>
                    <a:lnTo>
                      <a:pt x="285750" y="862013"/>
                    </a:lnTo>
                    <a:lnTo>
                      <a:pt x="230981" y="952500"/>
                    </a:lnTo>
                    <a:lnTo>
                      <a:pt x="116681" y="904875"/>
                    </a:lnTo>
                    <a:lnTo>
                      <a:pt x="78581" y="904875"/>
                    </a:lnTo>
                    <a:lnTo>
                      <a:pt x="71438" y="759619"/>
                    </a:lnTo>
                    <a:lnTo>
                      <a:pt x="154781" y="707232"/>
                    </a:lnTo>
                    <a:lnTo>
                      <a:pt x="323850" y="723900"/>
                    </a:lnTo>
                    <a:lnTo>
                      <a:pt x="300038" y="569119"/>
                    </a:lnTo>
                    <a:lnTo>
                      <a:pt x="190500" y="438150"/>
                    </a:lnTo>
                    <a:lnTo>
                      <a:pt x="85725" y="359569"/>
                    </a:lnTo>
                    <a:lnTo>
                      <a:pt x="59531" y="259557"/>
                    </a:lnTo>
                    <a:lnTo>
                      <a:pt x="76200" y="123825"/>
                    </a:lnTo>
                    <a:lnTo>
                      <a:pt x="0" y="69057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5" name="Полилиния 44"/>
              <p:cNvSpPr>
                <a:spLocks noChangeAspect="1"/>
              </p:cNvSpPr>
              <p:nvPr/>
            </p:nvSpPr>
            <p:spPr>
              <a:xfrm>
                <a:off x="2474170" y="1205830"/>
                <a:ext cx="1079346" cy="1269515"/>
              </a:xfrm>
              <a:custGeom>
                <a:avLst/>
                <a:gdLst>
                  <a:gd name="connsiteX0" fmla="*/ 85725 w 1081087"/>
                  <a:gd name="connsiteY0" fmla="*/ 1016793 h 1269206"/>
                  <a:gd name="connsiteX1" fmla="*/ 85725 w 1081087"/>
                  <a:gd name="connsiteY1" fmla="*/ 1016793 h 1269206"/>
                  <a:gd name="connsiteX2" fmla="*/ 142875 w 1081087"/>
                  <a:gd name="connsiteY2" fmla="*/ 778668 h 1269206"/>
                  <a:gd name="connsiteX3" fmla="*/ 123825 w 1081087"/>
                  <a:gd name="connsiteY3" fmla="*/ 657225 h 1269206"/>
                  <a:gd name="connsiteX4" fmla="*/ 28575 w 1081087"/>
                  <a:gd name="connsiteY4" fmla="*/ 573881 h 1269206"/>
                  <a:gd name="connsiteX5" fmla="*/ 0 w 1081087"/>
                  <a:gd name="connsiteY5" fmla="*/ 440531 h 1269206"/>
                  <a:gd name="connsiteX6" fmla="*/ 52387 w 1081087"/>
                  <a:gd name="connsiteY6" fmla="*/ 300037 h 1269206"/>
                  <a:gd name="connsiteX7" fmla="*/ 207169 w 1081087"/>
                  <a:gd name="connsiteY7" fmla="*/ 304800 h 1269206"/>
                  <a:gd name="connsiteX8" fmla="*/ 383381 w 1081087"/>
                  <a:gd name="connsiteY8" fmla="*/ 304800 h 1269206"/>
                  <a:gd name="connsiteX9" fmla="*/ 561975 w 1081087"/>
                  <a:gd name="connsiteY9" fmla="*/ 323850 h 1269206"/>
                  <a:gd name="connsiteX10" fmla="*/ 604837 w 1081087"/>
                  <a:gd name="connsiteY10" fmla="*/ 326231 h 1269206"/>
                  <a:gd name="connsiteX11" fmla="*/ 707231 w 1081087"/>
                  <a:gd name="connsiteY11" fmla="*/ 257175 h 1269206"/>
                  <a:gd name="connsiteX12" fmla="*/ 757237 w 1081087"/>
                  <a:gd name="connsiteY12" fmla="*/ 159543 h 1269206"/>
                  <a:gd name="connsiteX13" fmla="*/ 897731 w 1081087"/>
                  <a:gd name="connsiteY13" fmla="*/ 166687 h 1269206"/>
                  <a:gd name="connsiteX14" fmla="*/ 926306 w 1081087"/>
                  <a:gd name="connsiteY14" fmla="*/ 119062 h 1269206"/>
                  <a:gd name="connsiteX15" fmla="*/ 928687 w 1081087"/>
                  <a:gd name="connsiteY15" fmla="*/ 23812 h 1269206"/>
                  <a:gd name="connsiteX16" fmla="*/ 976312 w 1081087"/>
                  <a:gd name="connsiteY16" fmla="*/ 0 h 1269206"/>
                  <a:gd name="connsiteX17" fmla="*/ 1081087 w 1081087"/>
                  <a:gd name="connsiteY17" fmla="*/ 28575 h 1269206"/>
                  <a:gd name="connsiteX18" fmla="*/ 1062037 w 1081087"/>
                  <a:gd name="connsiteY18" fmla="*/ 64293 h 1269206"/>
                  <a:gd name="connsiteX19" fmla="*/ 1050131 w 1081087"/>
                  <a:gd name="connsiteY19" fmla="*/ 180975 h 1269206"/>
                  <a:gd name="connsiteX20" fmla="*/ 1064419 w 1081087"/>
                  <a:gd name="connsiteY20" fmla="*/ 323850 h 1269206"/>
                  <a:gd name="connsiteX21" fmla="*/ 1031081 w 1081087"/>
                  <a:gd name="connsiteY21" fmla="*/ 614362 h 1269206"/>
                  <a:gd name="connsiteX22" fmla="*/ 1076325 w 1081087"/>
                  <a:gd name="connsiteY22" fmla="*/ 704850 h 1269206"/>
                  <a:gd name="connsiteX23" fmla="*/ 1045369 w 1081087"/>
                  <a:gd name="connsiteY23" fmla="*/ 857250 h 1269206"/>
                  <a:gd name="connsiteX24" fmla="*/ 852487 w 1081087"/>
                  <a:gd name="connsiteY24" fmla="*/ 1126331 h 1269206"/>
                  <a:gd name="connsiteX25" fmla="*/ 831056 w 1081087"/>
                  <a:gd name="connsiteY25" fmla="*/ 1202531 h 1269206"/>
                  <a:gd name="connsiteX26" fmla="*/ 647700 w 1081087"/>
                  <a:gd name="connsiteY26" fmla="*/ 1157287 h 1269206"/>
                  <a:gd name="connsiteX27" fmla="*/ 576262 w 1081087"/>
                  <a:gd name="connsiteY27" fmla="*/ 1147762 h 1269206"/>
                  <a:gd name="connsiteX28" fmla="*/ 511969 w 1081087"/>
                  <a:gd name="connsiteY28" fmla="*/ 1095375 h 1269206"/>
                  <a:gd name="connsiteX29" fmla="*/ 392906 w 1081087"/>
                  <a:gd name="connsiteY29" fmla="*/ 1069181 h 1269206"/>
                  <a:gd name="connsiteX30" fmla="*/ 364331 w 1081087"/>
                  <a:gd name="connsiteY30" fmla="*/ 1121568 h 1269206"/>
                  <a:gd name="connsiteX31" fmla="*/ 321469 w 1081087"/>
                  <a:gd name="connsiteY31" fmla="*/ 1152525 h 1269206"/>
                  <a:gd name="connsiteX32" fmla="*/ 321469 w 1081087"/>
                  <a:gd name="connsiteY32" fmla="*/ 1269206 h 1269206"/>
                  <a:gd name="connsiteX33" fmla="*/ 307181 w 1081087"/>
                  <a:gd name="connsiteY33" fmla="*/ 1223962 h 1269206"/>
                  <a:gd name="connsiteX34" fmla="*/ 192881 w 1081087"/>
                  <a:gd name="connsiteY34" fmla="*/ 1143000 h 1269206"/>
                  <a:gd name="connsiteX35" fmla="*/ 88106 w 1081087"/>
                  <a:gd name="connsiteY35" fmla="*/ 1138237 h 1269206"/>
                  <a:gd name="connsiteX36" fmla="*/ 85725 w 1081087"/>
                  <a:gd name="connsiteY36" fmla="*/ 1016793 h 12692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1081087" h="1269206">
                    <a:moveTo>
                      <a:pt x="85725" y="1016793"/>
                    </a:moveTo>
                    <a:lnTo>
                      <a:pt x="85725" y="1016793"/>
                    </a:lnTo>
                    <a:lnTo>
                      <a:pt x="142875" y="778668"/>
                    </a:lnTo>
                    <a:lnTo>
                      <a:pt x="123825" y="657225"/>
                    </a:lnTo>
                    <a:lnTo>
                      <a:pt x="28575" y="573881"/>
                    </a:lnTo>
                    <a:lnTo>
                      <a:pt x="0" y="440531"/>
                    </a:lnTo>
                    <a:lnTo>
                      <a:pt x="52387" y="300037"/>
                    </a:lnTo>
                    <a:lnTo>
                      <a:pt x="207169" y="304800"/>
                    </a:lnTo>
                    <a:lnTo>
                      <a:pt x="383381" y="304800"/>
                    </a:lnTo>
                    <a:lnTo>
                      <a:pt x="561975" y="323850"/>
                    </a:lnTo>
                    <a:lnTo>
                      <a:pt x="604837" y="326231"/>
                    </a:lnTo>
                    <a:lnTo>
                      <a:pt x="707231" y="257175"/>
                    </a:lnTo>
                    <a:lnTo>
                      <a:pt x="757237" y="159543"/>
                    </a:lnTo>
                    <a:lnTo>
                      <a:pt x="897731" y="166687"/>
                    </a:lnTo>
                    <a:lnTo>
                      <a:pt x="926306" y="119062"/>
                    </a:lnTo>
                    <a:cubicBezTo>
                      <a:pt x="927100" y="87312"/>
                      <a:pt x="927893" y="55562"/>
                      <a:pt x="928687" y="23812"/>
                    </a:cubicBezTo>
                    <a:lnTo>
                      <a:pt x="976312" y="0"/>
                    </a:lnTo>
                    <a:lnTo>
                      <a:pt x="1081087" y="28575"/>
                    </a:lnTo>
                    <a:lnTo>
                      <a:pt x="1062037" y="64293"/>
                    </a:lnTo>
                    <a:lnTo>
                      <a:pt x="1050131" y="180975"/>
                    </a:lnTo>
                    <a:lnTo>
                      <a:pt x="1064419" y="323850"/>
                    </a:lnTo>
                    <a:lnTo>
                      <a:pt x="1031081" y="614362"/>
                    </a:lnTo>
                    <a:lnTo>
                      <a:pt x="1076325" y="704850"/>
                    </a:lnTo>
                    <a:lnTo>
                      <a:pt x="1045369" y="857250"/>
                    </a:lnTo>
                    <a:lnTo>
                      <a:pt x="852487" y="1126331"/>
                    </a:lnTo>
                    <a:lnTo>
                      <a:pt x="831056" y="1202531"/>
                    </a:lnTo>
                    <a:lnTo>
                      <a:pt x="647700" y="1157287"/>
                    </a:lnTo>
                    <a:lnTo>
                      <a:pt x="576262" y="1147762"/>
                    </a:lnTo>
                    <a:lnTo>
                      <a:pt x="511969" y="1095375"/>
                    </a:lnTo>
                    <a:lnTo>
                      <a:pt x="392906" y="1069181"/>
                    </a:lnTo>
                    <a:lnTo>
                      <a:pt x="364331" y="1121568"/>
                    </a:lnTo>
                    <a:lnTo>
                      <a:pt x="321469" y="1152525"/>
                    </a:lnTo>
                    <a:lnTo>
                      <a:pt x="321469" y="1269206"/>
                    </a:lnTo>
                    <a:lnTo>
                      <a:pt x="307181" y="1223962"/>
                    </a:lnTo>
                    <a:lnTo>
                      <a:pt x="192881" y="1143000"/>
                    </a:lnTo>
                    <a:lnTo>
                      <a:pt x="88106" y="1138237"/>
                    </a:lnTo>
                    <a:cubicBezTo>
                      <a:pt x="87312" y="1097756"/>
                      <a:pt x="86519" y="1057274"/>
                      <a:pt x="85725" y="1016793"/>
                    </a:cubicBez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6" name="Полилиния 45"/>
              <p:cNvSpPr>
                <a:spLocks noChangeAspect="1"/>
              </p:cNvSpPr>
              <p:nvPr/>
            </p:nvSpPr>
            <p:spPr>
              <a:xfrm>
                <a:off x="2089654" y="689037"/>
                <a:ext cx="1371669" cy="840351"/>
              </a:xfrm>
              <a:custGeom>
                <a:avLst/>
                <a:gdLst>
                  <a:gd name="connsiteX0" fmla="*/ 500062 w 1371600"/>
                  <a:gd name="connsiteY0" fmla="*/ 0 h 840582"/>
                  <a:gd name="connsiteX1" fmla="*/ 616743 w 1371600"/>
                  <a:gd name="connsiteY1" fmla="*/ 90488 h 840582"/>
                  <a:gd name="connsiteX2" fmla="*/ 907256 w 1371600"/>
                  <a:gd name="connsiteY2" fmla="*/ 64294 h 840582"/>
                  <a:gd name="connsiteX3" fmla="*/ 916781 w 1371600"/>
                  <a:gd name="connsiteY3" fmla="*/ 157163 h 840582"/>
                  <a:gd name="connsiteX4" fmla="*/ 945356 w 1371600"/>
                  <a:gd name="connsiteY4" fmla="*/ 176213 h 840582"/>
                  <a:gd name="connsiteX5" fmla="*/ 928687 w 1371600"/>
                  <a:gd name="connsiteY5" fmla="*/ 273844 h 840582"/>
                  <a:gd name="connsiteX6" fmla="*/ 942975 w 1371600"/>
                  <a:gd name="connsiteY6" fmla="*/ 326232 h 840582"/>
                  <a:gd name="connsiteX7" fmla="*/ 1371600 w 1371600"/>
                  <a:gd name="connsiteY7" fmla="*/ 514350 h 840582"/>
                  <a:gd name="connsiteX8" fmla="*/ 1312068 w 1371600"/>
                  <a:gd name="connsiteY8" fmla="*/ 542925 h 840582"/>
                  <a:gd name="connsiteX9" fmla="*/ 1307306 w 1371600"/>
                  <a:gd name="connsiteY9" fmla="*/ 631032 h 840582"/>
                  <a:gd name="connsiteX10" fmla="*/ 1281112 w 1371600"/>
                  <a:gd name="connsiteY10" fmla="*/ 678657 h 840582"/>
                  <a:gd name="connsiteX11" fmla="*/ 1138237 w 1371600"/>
                  <a:gd name="connsiteY11" fmla="*/ 676275 h 840582"/>
                  <a:gd name="connsiteX12" fmla="*/ 1085850 w 1371600"/>
                  <a:gd name="connsiteY12" fmla="*/ 773907 h 840582"/>
                  <a:gd name="connsiteX13" fmla="*/ 988218 w 1371600"/>
                  <a:gd name="connsiteY13" fmla="*/ 840582 h 840582"/>
                  <a:gd name="connsiteX14" fmla="*/ 742950 w 1371600"/>
                  <a:gd name="connsiteY14" fmla="*/ 821532 h 840582"/>
                  <a:gd name="connsiteX15" fmla="*/ 438150 w 1371600"/>
                  <a:gd name="connsiteY15" fmla="*/ 812007 h 840582"/>
                  <a:gd name="connsiteX16" fmla="*/ 497681 w 1371600"/>
                  <a:gd name="connsiteY16" fmla="*/ 619125 h 840582"/>
                  <a:gd name="connsiteX17" fmla="*/ 397668 w 1371600"/>
                  <a:gd name="connsiteY17" fmla="*/ 628650 h 840582"/>
                  <a:gd name="connsiteX18" fmla="*/ 316706 w 1371600"/>
                  <a:gd name="connsiteY18" fmla="*/ 690563 h 840582"/>
                  <a:gd name="connsiteX19" fmla="*/ 242887 w 1371600"/>
                  <a:gd name="connsiteY19" fmla="*/ 704850 h 840582"/>
                  <a:gd name="connsiteX20" fmla="*/ 23812 w 1371600"/>
                  <a:gd name="connsiteY20" fmla="*/ 628650 h 840582"/>
                  <a:gd name="connsiteX21" fmla="*/ 0 w 1371600"/>
                  <a:gd name="connsiteY21" fmla="*/ 454819 h 840582"/>
                  <a:gd name="connsiteX22" fmla="*/ 78581 w 1371600"/>
                  <a:gd name="connsiteY22" fmla="*/ 431007 h 840582"/>
                  <a:gd name="connsiteX23" fmla="*/ 235743 w 1371600"/>
                  <a:gd name="connsiteY23" fmla="*/ 450057 h 840582"/>
                  <a:gd name="connsiteX24" fmla="*/ 309562 w 1371600"/>
                  <a:gd name="connsiteY24" fmla="*/ 421482 h 840582"/>
                  <a:gd name="connsiteX25" fmla="*/ 307181 w 1371600"/>
                  <a:gd name="connsiteY25" fmla="*/ 297657 h 840582"/>
                  <a:gd name="connsiteX26" fmla="*/ 416718 w 1371600"/>
                  <a:gd name="connsiteY26" fmla="*/ 95250 h 840582"/>
                  <a:gd name="connsiteX27" fmla="*/ 500062 w 1371600"/>
                  <a:gd name="connsiteY27" fmla="*/ 0 h 840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1371600" h="840582">
                    <a:moveTo>
                      <a:pt x="500062" y="0"/>
                    </a:moveTo>
                    <a:lnTo>
                      <a:pt x="616743" y="90488"/>
                    </a:lnTo>
                    <a:lnTo>
                      <a:pt x="907256" y="64294"/>
                    </a:lnTo>
                    <a:lnTo>
                      <a:pt x="916781" y="157163"/>
                    </a:lnTo>
                    <a:lnTo>
                      <a:pt x="945356" y="176213"/>
                    </a:lnTo>
                    <a:lnTo>
                      <a:pt x="928687" y="273844"/>
                    </a:lnTo>
                    <a:lnTo>
                      <a:pt x="942975" y="326232"/>
                    </a:lnTo>
                    <a:lnTo>
                      <a:pt x="1371600" y="514350"/>
                    </a:lnTo>
                    <a:lnTo>
                      <a:pt x="1312068" y="542925"/>
                    </a:lnTo>
                    <a:lnTo>
                      <a:pt x="1307306" y="631032"/>
                    </a:lnTo>
                    <a:lnTo>
                      <a:pt x="1281112" y="678657"/>
                    </a:lnTo>
                    <a:lnTo>
                      <a:pt x="1138237" y="676275"/>
                    </a:lnTo>
                    <a:lnTo>
                      <a:pt x="1085850" y="773907"/>
                    </a:lnTo>
                    <a:lnTo>
                      <a:pt x="988218" y="840582"/>
                    </a:lnTo>
                    <a:lnTo>
                      <a:pt x="742950" y="821532"/>
                    </a:lnTo>
                    <a:lnTo>
                      <a:pt x="438150" y="812007"/>
                    </a:lnTo>
                    <a:lnTo>
                      <a:pt x="497681" y="619125"/>
                    </a:lnTo>
                    <a:lnTo>
                      <a:pt x="397668" y="628650"/>
                    </a:lnTo>
                    <a:lnTo>
                      <a:pt x="316706" y="690563"/>
                    </a:lnTo>
                    <a:lnTo>
                      <a:pt x="242887" y="704850"/>
                    </a:lnTo>
                    <a:lnTo>
                      <a:pt x="23812" y="628650"/>
                    </a:lnTo>
                    <a:lnTo>
                      <a:pt x="0" y="454819"/>
                    </a:lnTo>
                    <a:lnTo>
                      <a:pt x="78581" y="431007"/>
                    </a:lnTo>
                    <a:lnTo>
                      <a:pt x="235743" y="450057"/>
                    </a:lnTo>
                    <a:lnTo>
                      <a:pt x="309562" y="421482"/>
                    </a:lnTo>
                    <a:cubicBezTo>
                      <a:pt x="308768" y="380207"/>
                      <a:pt x="307975" y="338932"/>
                      <a:pt x="307181" y="297657"/>
                    </a:cubicBezTo>
                    <a:lnTo>
                      <a:pt x="416718" y="95250"/>
                    </a:lnTo>
                    <a:lnTo>
                      <a:pt x="50006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>
                  <a:solidFill>
                    <a:srgbClr val="FFC000"/>
                  </a:solidFill>
                </a:endParaRPr>
              </a:p>
            </p:txBody>
          </p:sp>
          <p:sp>
            <p:nvSpPr>
              <p:cNvPr id="47" name="Полилиния 46"/>
              <p:cNvSpPr>
                <a:spLocks noChangeAspect="1"/>
              </p:cNvSpPr>
              <p:nvPr/>
            </p:nvSpPr>
            <p:spPr>
              <a:xfrm>
                <a:off x="4259589" y="2374233"/>
                <a:ext cx="933185" cy="1274008"/>
              </a:xfrm>
              <a:custGeom>
                <a:avLst/>
                <a:gdLst>
                  <a:gd name="connsiteX0" fmla="*/ 171450 w 935832"/>
                  <a:gd name="connsiteY0" fmla="*/ 0 h 1273969"/>
                  <a:gd name="connsiteX1" fmla="*/ 414338 w 935832"/>
                  <a:gd name="connsiteY1" fmla="*/ 40482 h 1273969"/>
                  <a:gd name="connsiteX2" fmla="*/ 450057 w 935832"/>
                  <a:gd name="connsiteY2" fmla="*/ 321469 h 1273969"/>
                  <a:gd name="connsiteX3" fmla="*/ 704850 w 935832"/>
                  <a:gd name="connsiteY3" fmla="*/ 371475 h 1273969"/>
                  <a:gd name="connsiteX4" fmla="*/ 588169 w 935832"/>
                  <a:gd name="connsiteY4" fmla="*/ 431007 h 1273969"/>
                  <a:gd name="connsiteX5" fmla="*/ 628650 w 935832"/>
                  <a:gd name="connsiteY5" fmla="*/ 621507 h 1273969"/>
                  <a:gd name="connsiteX6" fmla="*/ 711994 w 935832"/>
                  <a:gd name="connsiteY6" fmla="*/ 726282 h 1273969"/>
                  <a:gd name="connsiteX7" fmla="*/ 740569 w 935832"/>
                  <a:gd name="connsiteY7" fmla="*/ 873919 h 1273969"/>
                  <a:gd name="connsiteX8" fmla="*/ 845344 w 935832"/>
                  <a:gd name="connsiteY8" fmla="*/ 985838 h 1273969"/>
                  <a:gd name="connsiteX9" fmla="*/ 935832 w 935832"/>
                  <a:gd name="connsiteY9" fmla="*/ 995363 h 1273969"/>
                  <a:gd name="connsiteX10" fmla="*/ 871538 w 935832"/>
                  <a:gd name="connsiteY10" fmla="*/ 1197769 h 1273969"/>
                  <a:gd name="connsiteX11" fmla="*/ 788194 w 935832"/>
                  <a:gd name="connsiteY11" fmla="*/ 1228725 h 1273969"/>
                  <a:gd name="connsiteX12" fmla="*/ 766763 w 935832"/>
                  <a:gd name="connsiteY12" fmla="*/ 1273969 h 1273969"/>
                  <a:gd name="connsiteX13" fmla="*/ 547688 w 935832"/>
                  <a:gd name="connsiteY13" fmla="*/ 1159669 h 1273969"/>
                  <a:gd name="connsiteX14" fmla="*/ 497682 w 935832"/>
                  <a:gd name="connsiteY14" fmla="*/ 983457 h 1273969"/>
                  <a:gd name="connsiteX15" fmla="*/ 280988 w 935832"/>
                  <a:gd name="connsiteY15" fmla="*/ 1009650 h 1273969"/>
                  <a:gd name="connsiteX16" fmla="*/ 230982 w 935832"/>
                  <a:gd name="connsiteY16" fmla="*/ 1026319 h 1273969"/>
                  <a:gd name="connsiteX17" fmla="*/ 159544 w 935832"/>
                  <a:gd name="connsiteY17" fmla="*/ 1026319 h 1273969"/>
                  <a:gd name="connsiteX18" fmla="*/ 97632 w 935832"/>
                  <a:gd name="connsiteY18" fmla="*/ 942975 h 1273969"/>
                  <a:gd name="connsiteX19" fmla="*/ 4763 w 935832"/>
                  <a:gd name="connsiteY19" fmla="*/ 892969 h 1273969"/>
                  <a:gd name="connsiteX20" fmla="*/ 50007 w 935832"/>
                  <a:gd name="connsiteY20" fmla="*/ 859632 h 1273969"/>
                  <a:gd name="connsiteX21" fmla="*/ 116682 w 935832"/>
                  <a:gd name="connsiteY21" fmla="*/ 752475 h 1273969"/>
                  <a:gd name="connsiteX22" fmla="*/ 130969 w 935832"/>
                  <a:gd name="connsiteY22" fmla="*/ 707232 h 1273969"/>
                  <a:gd name="connsiteX23" fmla="*/ 138113 w 935832"/>
                  <a:gd name="connsiteY23" fmla="*/ 631032 h 1273969"/>
                  <a:gd name="connsiteX24" fmla="*/ 121444 w 935832"/>
                  <a:gd name="connsiteY24" fmla="*/ 592932 h 1273969"/>
                  <a:gd name="connsiteX25" fmla="*/ 42863 w 935832"/>
                  <a:gd name="connsiteY25" fmla="*/ 542925 h 1273969"/>
                  <a:gd name="connsiteX26" fmla="*/ 0 w 935832"/>
                  <a:gd name="connsiteY26" fmla="*/ 481013 h 1273969"/>
                  <a:gd name="connsiteX27" fmla="*/ 2382 w 935832"/>
                  <a:gd name="connsiteY27" fmla="*/ 433388 h 1273969"/>
                  <a:gd name="connsiteX28" fmla="*/ 100013 w 935832"/>
                  <a:gd name="connsiteY28" fmla="*/ 326232 h 1273969"/>
                  <a:gd name="connsiteX29" fmla="*/ 104775 w 935832"/>
                  <a:gd name="connsiteY29" fmla="*/ 209550 h 1273969"/>
                  <a:gd name="connsiteX30" fmla="*/ 142875 w 935832"/>
                  <a:gd name="connsiteY30" fmla="*/ 216694 h 1273969"/>
                  <a:gd name="connsiteX31" fmla="*/ 171450 w 935832"/>
                  <a:gd name="connsiteY31" fmla="*/ 0 h 12739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935832" h="1273969">
                    <a:moveTo>
                      <a:pt x="171450" y="0"/>
                    </a:moveTo>
                    <a:lnTo>
                      <a:pt x="414338" y="40482"/>
                    </a:lnTo>
                    <a:lnTo>
                      <a:pt x="450057" y="321469"/>
                    </a:lnTo>
                    <a:lnTo>
                      <a:pt x="704850" y="371475"/>
                    </a:lnTo>
                    <a:lnTo>
                      <a:pt x="588169" y="431007"/>
                    </a:lnTo>
                    <a:lnTo>
                      <a:pt x="628650" y="621507"/>
                    </a:lnTo>
                    <a:lnTo>
                      <a:pt x="711994" y="726282"/>
                    </a:lnTo>
                    <a:lnTo>
                      <a:pt x="740569" y="873919"/>
                    </a:lnTo>
                    <a:lnTo>
                      <a:pt x="845344" y="985838"/>
                    </a:lnTo>
                    <a:lnTo>
                      <a:pt x="935832" y="995363"/>
                    </a:lnTo>
                    <a:lnTo>
                      <a:pt x="871538" y="1197769"/>
                    </a:lnTo>
                    <a:lnTo>
                      <a:pt x="788194" y="1228725"/>
                    </a:lnTo>
                    <a:lnTo>
                      <a:pt x="766763" y="1273969"/>
                    </a:lnTo>
                    <a:lnTo>
                      <a:pt x="547688" y="1159669"/>
                    </a:lnTo>
                    <a:lnTo>
                      <a:pt x="497682" y="983457"/>
                    </a:lnTo>
                    <a:lnTo>
                      <a:pt x="280988" y="1009650"/>
                    </a:lnTo>
                    <a:lnTo>
                      <a:pt x="230982" y="1026319"/>
                    </a:lnTo>
                    <a:lnTo>
                      <a:pt x="159544" y="1026319"/>
                    </a:lnTo>
                    <a:lnTo>
                      <a:pt x="97632" y="942975"/>
                    </a:lnTo>
                    <a:lnTo>
                      <a:pt x="4763" y="892969"/>
                    </a:lnTo>
                    <a:lnTo>
                      <a:pt x="50007" y="859632"/>
                    </a:lnTo>
                    <a:lnTo>
                      <a:pt x="116682" y="752475"/>
                    </a:lnTo>
                    <a:lnTo>
                      <a:pt x="130969" y="707232"/>
                    </a:lnTo>
                    <a:lnTo>
                      <a:pt x="138113" y="631032"/>
                    </a:lnTo>
                    <a:lnTo>
                      <a:pt x="121444" y="592932"/>
                    </a:lnTo>
                    <a:lnTo>
                      <a:pt x="42863" y="542925"/>
                    </a:lnTo>
                    <a:lnTo>
                      <a:pt x="0" y="481013"/>
                    </a:lnTo>
                    <a:lnTo>
                      <a:pt x="2382" y="433388"/>
                    </a:lnTo>
                    <a:lnTo>
                      <a:pt x="100013" y="326232"/>
                    </a:lnTo>
                    <a:lnTo>
                      <a:pt x="104775" y="209550"/>
                    </a:lnTo>
                    <a:lnTo>
                      <a:pt x="142875" y="216694"/>
                    </a:lnTo>
                    <a:lnTo>
                      <a:pt x="171450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8" name="Полилиния 47"/>
              <p:cNvSpPr>
                <a:spLocks noChangeAspect="1"/>
              </p:cNvSpPr>
              <p:nvPr/>
            </p:nvSpPr>
            <p:spPr>
              <a:xfrm>
                <a:off x="6323838" y="2187738"/>
                <a:ext cx="915196" cy="1413316"/>
              </a:xfrm>
              <a:custGeom>
                <a:avLst/>
                <a:gdLst>
                  <a:gd name="connsiteX0" fmla="*/ 0 w 914400"/>
                  <a:gd name="connsiteY0" fmla="*/ 0 h 1416843"/>
                  <a:gd name="connsiteX1" fmla="*/ 171450 w 914400"/>
                  <a:gd name="connsiteY1" fmla="*/ 14287 h 1416843"/>
                  <a:gd name="connsiteX2" fmla="*/ 323850 w 914400"/>
                  <a:gd name="connsiteY2" fmla="*/ 80962 h 1416843"/>
                  <a:gd name="connsiteX3" fmla="*/ 454819 w 914400"/>
                  <a:gd name="connsiteY3" fmla="*/ 114300 h 1416843"/>
                  <a:gd name="connsiteX4" fmla="*/ 447675 w 914400"/>
                  <a:gd name="connsiteY4" fmla="*/ 147637 h 1416843"/>
                  <a:gd name="connsiteX5" fmla="*/ 531019 w 914400"/>
                  <a:gd name="connsiteY5" fmla="*/ 392906 h 1416843"/>
                  <a:gd name="connsiteX6" fmla="*/ 742950 w 914400"/>
                  <a:gd name="connsiteY6" fmla="*/ 395287 h 1416843"/>
                  <a:gd name="connsiteX7" fmla="*/ 804863 w 914400"/>
                  <a:gd name="connsiteY7" fmla="*/ 371475 h 1416843"/>
                  <a:gd name="connsiteX8" fmla="*/ 902494 w 914400"/>
                  <a:gd name="connsiteY8" fmla="*/ 454818 h 1416843"/>
                  <a:gd name="connsiteX9" fmla="*/ 881063 w 914400"/>
                  <a:gd name="connsiteY9" fmla="*/ 550068 h 1416843"/>
                  <a:gd name="connsiteX10" fmla="*/ 833438 w 914400"/>
                  <a:gd name="connsiteY10" fmla="*/ 631031 h 1416843"/>
                  <a:gd name="connsiteX11" fmla="*/ 878681 w 914400"/>
                  <a:gd name="connsiteY11" fmla="*/ 819150 h 1416843"/>
                  <a:gd name="connsiteX12" fmla="*/ 914400 w 914400"/>
                  <a:gd name="connsiteY12" fmla="*/ 881062 h 1416843"/>
                  <a:gd name="connsiteX13" fmla="*/ 883444 w 914400"/>
                  <a:gd name="connsiteY13" fmla="*/ 947737 h 1416843"/>
                  <a:gd name="connsiteX14" fmla="*/ 814388 w 914400"/>
                  <a:gd name="connsiteY14" fmla="*/ 1007268 h 1416843"/>
                  <a:gd name="connsiteX15" fmla="*/ 778669 w 914400"/>
                  <a:gd name="connsiteY15" fmla="*/ 1154906 h 1416843"/>
                  <a:gd name="connsiteX16" fmla="*/ 866775 w 914400"/>
                  <a:gd name="connsiteY16" fmla="*/ 1316831 h 1416843"/>
                  <a:gd name="connsiteX17" fmla="*/ 783431 w 914400"/>
                  <a:gd name="connsiteY17" fmla="*/ 1328737 h 1416843"/>
                  <a:gd name="connsiteX18" fmla="*/ 673894 w 914400"/>
                  <a:gd name="connsiteY18" fmla="*/ 1373981 h 1416843"/>
                  <a:gd name="connsiteX19" fmla="*/ 535781 w 914400"/>
                  <a:gd name="connsiteY19" fmla="*/ 1416843 h 1416843"/>
                  <a:gd name="connsiteX20" fmla="*/ 366713 w 914400"/>
                  <a:gd name="connsiteY20" fmla="*/ 1252537 h 1416843"/>
                  <a:gd name="connsiteX21" fmla="*/ 290513 w 914400"/>
                  <a:gd name="connsiteY21" fmla="*/ 1266825 h 1416843"/>
                  <a:gd name="connsiteX22" fmla="*/ 171450 w 914400"/>
                  <a:gd name="connsiteY22" fmla="*/ 1169193 h 1416843"/>
                  <a:gd name="connsiteX23" fmla="*/ 111919 w 914400"/>
                  <a:gd name="connsiteY23" fmla="*/ 990600 h 1416843"/>
                  <a:gd name="connsiteX24" fmla="*/ 197644 w 914400"/>
                  <a:gd name="connsiteY24" fmla="*/ 721518 h 1416843"/>
                  <a:gd name="connsiteX25" fmla="*/ 238125 w 914400"/>
                  <a:gd name="connsiteY25" fmla="*/ 571500 h 1416843"/>
                  <a:gd name="connsiteX26" fmla="*/ 347663 w 914400"/>
                  <a:gd name="connsiteY26" fmla="*/ 452437 h 1416843"/>
                  <a:gd name="connsiteX27" fmla="*/ 280988 w 914400"/>
                  <a:gd name="connsiteY27" fmla="*/ 402431 h 1416843"/>
                  <a:gd name="connsiteX28" fmla="*/ 142875 w 914400"/>
                  <a:gd name="connsiteY28" fmla="*/ 357187 h 1416843"/>
                  <a:gd name="connsiteX29" fmla="*/ 14288 w 914400"/>
                  <a:gd name="connsiteY29" fmla="*/ 354806 h 1416843"/>
                  <a:gd name="connsiteX30" fmla="*/ 61913 w 914400"/>
                  <a:gd name="connsiteY30" fmla="*/ 64293 h 1416843"/>
                  <a:gd name="connsiteX31" fmla="*/ 0 w 914400"/>
                  <a:gd name="connsiteY31" fmla="*/ 0 h 1416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914400" h="1416843">
                    <a:moveTo>
                      <a:pt x="0" y="0"/>
                    </a:moveTo>
                    <a:lnTo>
                      <a:pt x="171450" y="14287"/>
                    </a:lnTo>
                    <a:lnTo>
                      <a:pt x="323850" y="80962"/>
                    </a:lnTo>
                    <a:lnTo>
                      <a:pt x="454819" y="114300"/>
                    </a:lnTo>
                    <a:lnTo>
                      <a:pt x="447675" y="147637"/>
                    </a:lnTo>
                    <a:lnTo>
                      <a:pt x="531019" y="392906"/>
                    </a:lnTo>
                    <a:lnTo>
                      <a:pt x="742950" y="395287"/>
                    </a:lnTo>
                    <a:lnTo>
                      <a:pt x="804863" y="371475"/>
                    </a:lnTo>
                    <a:lnTo>
                      <a:pt x="902494" y="454818"/>
                    </a:lnTo>
                    <a:lnTo>
                      <a:pt x="881063" y="550068"/>
                    </a:lnTo>
                    <a:lnTo>
                      <a:pt x="833438" y="631031"/>
                    </a:lnTo>
                    <a:lnTo>
                      <a:pt x="878681" y="819150"/>
                    </a:lnTo>
                    <a:lnTo>
                      <a:pt x="914400" y="881062"/>
                    </a:lnTo>
                    <a:lnTo>
                      <a:pt x="883444" y="947737"/>
                    </a:lnTo>
                    <a:lnTo>
                      <a:pt x="814388" y="1007268"/>
                    </a:lnTo>
                    <a:lnTo>
                      <a:pt x="778669" y="1154906"/>
                    </a:lnTo>
                    <a:lnTo>
                      <a:pt x="866775" y="1316831"/>
                    </a:lnTo>
                    <a:lnTo>
                      <a:pt x="783431" y="1328737"/>
                    </a:lnTo>
                    <a:lnTo>
                      <a:pt x="673894" y="1373981"/>
                    </a:lnTo>
                    <a:lnTo>
                      <a:pt x="535781" y="1416843"/>
                    </a:lnTo>
                    <a:lnTo>
                      <a:pt x="366713" y="1252537"/>
                    </a:lnTo>
                    <a:lnTo>
                      <a:pt x="290513" y="1266825"/>
                    </a:lnTo>
                    <a:lnTo>
                      <a:pt x="171450" y="1169193"/>
                    </a:lnTo>
                    <a:lnTo>
                      <a:pt x="111919" y="990600"/>
                    </a:lnTo>
                    <a:lnTo>
                      <a:pt x="197644" y="721518"/>
                    </a:lnTo>
                    <a:lnTo>
                      <a:pt x="238125" y="571500"/>
                    </a:lnTo>
                    <a:lnTo>
                      <a:pt x="347663" y="452437"/>
                    </a:lnTo>
                    <a:lnTo>
                      <a:pt x="280988" y="402431"/>
                    </a:lnTo>
                    <a:lnTo>
                      <a:pt x="142875" y="357187"/>
                    </a:lnTo>
                    <a:lnTo>
                      <a:pt x="14288" y="354806"/>
                    </a:lnTo>
                    <a:lnTo>
                      <a:pt x="61913" y="6429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49" name="Полилиния 48"/>
              <p:cNvSpPr>
                <a:spLocks noChangeAspect="1"/>
              </p:cNvSpPr>
              <p:nvPr/>
            </p:nvSpPr>
            <p:spPr>
              <a:xfrm>
                <a:off x="5577290" y="2497814"/>
                <a:ext cx="1099585" cy="1112228"/>
              </a:xfrm>
              <a:custGeom>
                <a:avLst/>
                <a:gdLst>
                  <a:gd name="connsiteX0" fmla="*/ 0 w 1100137"/>
                  <a:gd name="connsiteY0" fmla="*/ 400050 h 1112044"/>
                  <a:gd name="connsiteX1" fmla="*/ 161925 w 1100137"/>
                  <a:gd name="connsiteY1" fmla="*/ 364332 h 1112044"/>
                  <a:gd name="connsiteX2" fmla="*/ 319087 w 1100137"/>
                  <a:gd name="connsiteY2" fmla="*/ 411957 h 1112044"/>
                  <a:gd name="connsiteX3" fmla="*/ 354806 w 1100137"/>
                  <a:gd name="connsiteY3" fmla="*/ 283369 h 1112044"/>
                  <a:gd name="connsiteX4" fmla="*/ 352425 w 1100137"/>
                  <a:gd name="connsiteY4" fmla="*/ 123825 h 1112044"/>
                  <a:gd name="connsiteX5" fmla="*/ 383381 w 1100137"/>
                  <a:gd name="connsiteY5" fmla="*/ 104775 h 1112044"/>
                  <a:gd name="connsiteX6" fmla="*/ 373856 w 1100137"/>
                  <a:gd name="connsiteY6" fmla="*/ 47625 h 1112044"/>
                  <a:gd name="connsiteX7" fmla="*/ 450056 w 1100137"/>
                  <a:gd name="connsiteY7" fmla="*/ 0 h 1112044"/>
                  <a:gd name="connsiteX8" fmla="*/ 626268 w 1100137"/>
                  <a:gd name="connsiteY8" fmla="*/ 109538 h 1112044"/>
                  <a:gd name="connsiteX9" fmla="*/ 762000 w 1100137"/>
                  <a:gd name="connsiteY9" fmla="*/ 69057 h 1112044"/>
                  <a:gd name="connsiteX10" fmla="*/ 762000 w 1100137"/>
                  <a:gd name="connsiteY10" fmla="*/ 33338 h 1112044"/>
                  <a:gd name="connsiteX11" fmla="*/ 885825 w 1100137"/>
                  <a:gd name="connsiteY11" fmla="*/ 38100 h 1112044"/>
                  <a:gd name="connsiteX12" fmla="*/ 1033462 w 1100137"/>
                  <a:gd name="connsiteY12" fmla="*/ 92869 h 1112044"/>
                  <a:gd name="connsiteX13" fmla="*/ 1100137 w 1100137"/>
                  <a:gd name="connsiteY13" fmla="*/ 140494 h 1112044"/>
                  <a:gd name="connsiteX14" fmla="*/ 983456 w 1100137"/>
                  <a:gd name="connsiteY14" fmla="*/ 257175 h 1112044"/>
                  <a:gd name="connsiteX15" fmla="*/ 859631 w 1100137"/>
                  <a:gd name="connsiteY15" fmla="*/ 678657 h 1112044"/>
                  <a:gd name="connsiteX16" fmla="*/ 914400 w 1100137"/>
                  <a:gd name="connsiteY16" fmla="*/ 852488 h 1112044"/>
                  <a:gd name="connsiteX17" fmla="*/ 1042987 w 1100137"/>
                  <a:gd name="connsiteY17" fmla="*/ 954882 h 1112044"/>
                  <a:gd name="connsiteX18" fmla="*/ 1000125 w 1100137"/>
                  <a:gd name="connsiteY18" fmla="*/ 954882 h 1112044"/>
                  <a:gd name="connsiteX19" fmla="*/ 966787 w 1100137"/>
                  <a:gd name="connsiteY19" fmla="*/ 1102519 h 1112044"/>
                  <a:gd name="connsiteX20" fmla="*/ 752475 w 1100137"/>
                  <a:gd name="connsiteY20" fmla="*/ 1112044 h 1112044"/>
                  <a:gd name="connsiteX21" fmla="*/ 604837 w 1100137"/>
                  <a:gd name="connsiteY21" fmla="*/ 1052513 h 1112044"/>
                  <a:gd name="connsiteX22" fmla="*/ 466725 w 1100137"/>
                  <a:gd name="connsiteY22" fmla="*/ 1042988 h 1112044"/>
                  <a:gd name="connsiteX23" fmla="*/ 381000 w 1100137"/>
                  <a:gd name="connsiteY23" fmla="*/ 1035844 h 1112044"/>
                  <a:gd name="connsiteX24" fmla="*/ 419100 w 1100137"/>
                  <a:gd name="connsiteY24" fmla="*/ 914400 h 1112044"/>
                  <a:gd name="connsiteX25" fmla="*/ 300037 w 1100137"/>
                  <a:gd name="connsiteY25" fmla="*/ 900113 h 1112044"/>
                  <a:gd name="connsiteX26" fmla="*/ 183356 w 1100137"/>
                  <a:gd name="connsiteY26" fmla="*/ 869157 h 1112044"/>
                  <a:gd name="connsiteX27" fmla="*/ 207168 w 1100137"/>
                  <a:gd name="connsiteY27" fmla="*/ 726282 h 1112044"/>
                  <a:gd name="connsiteX28" fmla="*/ 92868 w 1100137"/>
                  <a:gd name="connsiteY28" fmla="*/ 750094 h 1112044"/>
                  <a:gd name="connsiteX29" fmla="*/ 30956 w 1100137"/>
                  <a:gd name="connsiteY29" fmla="*/ 557213 h 1112044"/>
                  <a:gd name="connsiteX30" fmla="*/ 0 w 1100137"/>
                  <a:gd name="connsiteY30" fmla="*/ 400050 h 1112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</a:cxnLst>
                <a:rect l="l" t="t" r="r" b="b"/>
                <a:pathLst>
                  <a:path w="1100137" h="1112044">
                    <a:moveTo>
                      <a:pt x="0" y="400050"/>
                    </a:moveTo>
                    <a:lnTo>
                      <a:pt x="161925" y="364332"/>
                    </a:lnTo>
                    <a:lnTo>
                      <a:pt x="319087" y="411957"/>
                    </a:lnTo>
                    <a:lnTo>
                      <a:pt x="354806" y="283369"/>
                    </a:lnTo>
                    <a:cubicBezTo>
                      <a:pt x="354012" y="230188"/>
                      <a:pt x="353219" y="177006"/>
                      <a:pt x="352425" y="123825"/>
                    </a:cubicBezTo>
                    <a:lnTo>
                      <a:pt x="383381" y="104775"/>
                    </a:lnTo>
                    <a:lnTo>
                      <a:pt x="373856" y="47625"/>
                    </a:lnTo>
                    <a:lnTo>
                      <a:pt x="450056" y="0"/>
                    </a:lnTo>
                    <a:lnTo>
                      <a:pt x="626268" y="109538"/>
                    </a:lnTo>
                    <a:lnTo>
                      <a:pt x="762000" y="69057"/>
                    </a:lnTo>
                    <a:lnTo>
                      <a:pt x="762000" y="33338"/>
                    </a:lnTo>
                    <a:lnTo>
                      <a:pt x="885825" y="38100"/>
                    </a:lnTo>
                    <a:lnTo>
                      <a:pt x="1033462" y="92869"/>
                    </a:lnTo>
                    <a:lnTo>
                      <a:pt x="1100137" y="140494"/>
                    </a:lnTo>
                    <a:lnTo>
                      <a:pt x="983456" y="257175"/>
                    </a:lnTo>
                    <a:lnTo>
                      <a:pt x="859631" y="678657"/>
                    </a:lnTo>
                    <a:lnTo>
                      <a:pt x="914400" y="852488"/>
                    </a:lnTo>
                    <a:lnTo>
                      <a:pt x="1042987" y="954882"/>
                    </a:lnTo>
                    <a:lnTo>
                      <a:pt x="1000125" y="954882"/>
                    </a:lnTo>
                    <a:lnTo>
                      <a:pt x="966787" y="1102519"/>
                    </a:lnTo>
                    <a:lnTo>
                      <a:pt x="752475" y="1112044"/>
                    </a:lnTo>
                    <a:lnTo>
                      <a:pt x="604837" y="1052513"/>
                    </a:lnTo>
                    <a:lnTo>
                      <a:pt x="466725" y="1042988"/>
                    </a:lnTo>
                    <a:lnTo>
                      <a:pt x="381000" y="1035844"/>
                    </a:lnTo>
                    <a:lnTo>
                      <a:pt x="419100" y="914400"/>
                    </a:lnTo>
                    <a:lnTo>
                      <a:pt x="300037" y="900113"/>
                    </a:lnTo>
                    <a:lnTo>
                      <a:pt x="183356" y="869157"/>
                    </a:lnTo>
                    <a:lnTo>
                      <a:pt x="207168" y="726282"/>
                    </a:lnTo>
                    <a:lnTo>
                      <a:pt x="92868" y="750094"/>
                    </a:lnTo>
                    <a:lnTo>
                      <a:pt x="30956" y="557213"/>
                    </a:lnTo>
                    <a:lnTo>
                      <a:pt x="0" y="40005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0" name="Полилиния 49"/>
              <p:cNvSpPr>
                <a:spLocks noChangeAspect="1"/>
              </p:cNvSpPr>
              <p:nvPr/>
            </p:nvSpPr>
            <p:spPr>
              <a:xfrm>
                <a:off x="4846484" y="2048429"/>
                <a:ext cx="1088341" cy="1312205"/>
              </a:xfrm>
              <a:custGeom>
                <a:avLst/>
                <a:gdLst>
                  <a:gd name="connsiteX0" fmla="*/ 862013 w 1085850"/>
                  <a:gd name="connsiteY0" fmla="*/ 0 h 1312069"/>
                  <a:gd name="connsiteX1" fmla="*/ 973931 w 1085850"/>
                  <a:gd name="connsiteY1" fmla="*/ 135731 h 1312069"/>
                  <a:gd name="connsiteX2" fmla="*/ 1047750 w 1085850"/>
                  <a:gd name="connsiteY2" fmla="*/ 240506 h 1312069"/>
                  <a:gd name="connsiteX3" fmla="*/ 973931 w 1085850"/>
                  <a:gd name="connsiteY3" fmla="*/ 261938 h 1312069"/>
                  <a:gd name="connsiteX4" fmla="*/ 935831 w 1085850"/>
                  <a:gd name="connsiteY4" fmla="*/ 335756 h 1312069"/>
                  <a:gd name="connsiteX5" fmla="*/ 950119 w 1085850"/>
                  <a:gd name="connsiteY5" fmla="*/ 390525 h 1312069"/>
                  <a:gd name="connsiteX6" fmla="*/ 897731 w 1085850"/>
                  <a:gd name="connsiteY6" fmla="*/ 531019 h 1312069"/>
                  <a:gd name="connsiteX7" fmla="*/ 1004888 w 1085850"/>
                  <a:gd name="connsiteY7" fmla="*/ 621506 h 1312069"/>
                  <a:gd name="connsiteX8" fmla="*/ 1081088 w 1085850"/>
                  <a:gd name="connsiteY8" fmla="*/ 576263 h 1312069"/>
                  <a:gd name="connsiteX9" fmla="*/ 1085850 w 1085850"/>
                  <a:gd name="connsiteY9" fmla="*/ 738188 h 1312069"/>
                  <a:gd name="connsiteX10" fmla="*/ 1047750 w 1085850"/>
                  <a:gd name="connsiteY10" fmla="*/ 862013 h 1312069"/>
                  <a:gd name="connsiteX11" fmla="*/ 890588 w 1085850"/>
                  <a:gd name="connsiteY11" fmla="*/ 821531 h 1312069"/>
                  <a:gd name="connsiteX12" fmla="*/ 731044 w 1085850"/>
                  <a:gd name="connsiteY12" fmla="*/ 840581 h 1312069"/>
                  <a:gd name="connsiteX13" fmla="*/ 754856 w 1085850"/>
                  <a:gd name="connsiteY13" fmla="*/ 1012031 h 1312069"/>
                  <a:gd name="connsiteX14" fmla="*/ 814388 w 1085850"/>
                  <a:gd name="connsiteY14" fmla="*/ 1202531 h 1312069"/>
                  <a:gd name="connsiteX15" fmla="*/ 769144 w 1085850"/>
                  <a:gd name="connsiteY15" fmla="*/ 1176338 h 1312069"/>
                  <a:gd name="connsiteX16" fmla="*/ 488156 w 1085850"/>
                  <a:gd name="connsiteY16" fmla="*/ 1135856 h 1312069"/>
                  <a:gd name="connsiteX17" fmla="*/ 447675 w 1085850"/>
                  <a:gd name="connsiteY17" fmla="*/ 1312069 h 1312069"/>
                  <a:gd name="connsiteX18" fmla="*/ 261938 w 1085850"/>
                  <a:gd name="connsiteY18" fmla="*/ 1312069 h 1312069"/>
                  <a:gd name="connsiteX19" fmla="*/ 152400 w 1085850"/>
                  <a:gd name="connsiteY19" fmla="*/ 1202531 h 1312069"/>
                  <a:gd name="connsiteX20" fmla="*/ 121444 w 1085850"/>
                  <a:gd name="connsiteY20" fmla="*/ 1047750 h 1312069"/>
                  <a:gd name="connsiteX21" fmla="*/ 40481 w 1085850"/>
                  <a:gd name="connsiteY21" fmla="*/ 942975 h 1312069"/>
                  <a:gd name="connsiteX22" fmla="*/ 0 w 1085850"/>
                  <a:gd name="connsiteY22" fmla="*/ 759619 h 1312069"/>
                  <a:gd name="connsiteX23" fmla="*/ 100013 w 1085850"/>
                  <a:gd name="connsiteY23" fmla="*/ 700088 h 1312069"/>
                  <a:gd name="connsiteX24" fmla="*/ 197644 w 1085850"/>
                  <a:gd name="connsiteY24" fmla="*/ 707231 h 1312069"/>
                  <a:gd name="connsiteX25" fmla="*/ 209550 w 1085850"/>
                  <a:gd name="connsiteY25" fmla="*/ 485775 h 1312069"/>
                  <a:gd name="connsiteX26" fmla="*/ 259556 w 1085850"/>
                  <a:gd name="connsiteY26" fmla="*/ 361950 h 1312069"/>
                  <a:gd name="connsiteX27" fmla="*/ 361950 w 1085850"/>
                  <a:gd name="connsiteY27" fmla="*/ 369094 h 1312069"/>
                  <a:gd name="connsiteX28" fmla="*/ 483394 w 1085850"/>
                  <a:gd name="connsiteY28" fmla="*/ 450056 h 1312069"/>
                  <a:gd name="connsiteX29" fmla="*/ 692944 w 1085850"/>
                  <a:gd name="connsiteY29" fmla="*/ 342900 h 1312069"/>
                  <a:gd name="connsiteX30" fmla="*/ 695325 w 1085850"/>
                  <a:gd name="connsiteY30" fmla="*/ 171450 h 1312069"/>
                  <a:gd name="connsiteX31" fmla="*/ 733425 w 1085850"/>
                  <a:gd name="connsiteY31" fmla="*/ 19050 h 1312069"/>
                  <a:gd name="connsiteX32" fmla="*/ 862013 w 1085850"/>
                  <a:gd name="connsiteY32" fmla="*/ 0 h 1312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1085850" h="1312069">
                    <a:moveTo>
                      <a:pt x="862013" y="0"/>
                    </a:moveTo>
                    <a:lnTo>
                      <a:pt x="973931" y="135731"/>
                    </a:lnTo>
                    <a:lnTo>
                      <a:pt x="1047750" y="240506"/>
                    </a:lnTo>
                    <a:lnTo>
                      <a:pt x="973931" y="261938"/>
                    </a:lnTo>
                    <a:lnTo>
                      <a:pt x="935831" y="335756"/>
                    </a:lnTo>
                    <a:lnTo>
                      <a:pt x="950119" y="390525"/>
                    </a:lnTo>
                    <a:lnTo>
                      <a:pt x="897731" y="531019"/>
                    </a:lnTo>
                    <a:lnTo>
                      <a:pt x="1004888" y="621506"/>
                    </a:lnTo>
                    <a:lnTo>
                      <a:pt x="1081088" y="576263"/>
                    </a:lnTo>
                    <a:lnTo>
                      <a:pt x="1085850" y="738188"/>
                    </a:lnTo>
                    <a:lnTo>
                      <a:pt x="1047750" y="862013"/>
                    </a:lnTo>
                    <a:lnTo>
                      <a:pt x="890588" y="821531"/>
                    </a:lnTo>
                    <a:lnTo>
                      <a:pt x="731044" y="840581"/>
                    </a:lnTo>
                    <a:lnTo>
                      <a:pt x="754856" y="1012031"/>
                    </a:lnTo>
                    <a:lnTo>
                      <a:pt x="814388" y="1202531"/>
                    </a:lnTo>
                    <a:lnTo>
                      <a:pt x="769144" y="1176338"/>
                    </a:lnTo>
                    <a:lnTo>
                      <a:pt x="488156" y="1135856"/>
                    </a:lnTo>
                    <a:lnTo>
                      <a:pt x="447675" y="1312069"/>
                    </a:lnTo>
                    <a:lnTo>
                      <a:pt x="261938" y="1312069"/>
                    </a:lnTo>
                    <a:lnTo>
                      <a:pt x="152400" y="1202531"/>
                    </a:lnTo>
                    <a:lnTo>
                      <a:pt x="121444" y="1047750"/>
                    </a:lnTo>
                    <a:lnTo>
                      <a:pt x="40481" y="942975"/>
                    </a:lnTo>
                    <a:lnTo>
                      <a:pt x="0" y="759619"/>
                    </a:lnTo>
                    <a:lnTo>
                      <a:pt x="100013" y="700088"/>
                    </a:lnTo>
                    <a:lnTo>
                      <a:pt x="197644" y="707231"/>
                    </a:lnTo>
                    <a:lnTo>
                      <a:pt x="209550" y="485775"/>
                    </a:lnTo>
                    <a:lnTo>
                      <a:pt x="259556" y="361950"/>
                    </a:lnTo>
                    <a:lnTo>
                      <a:pt x="361950" y="369094"/>
                    </a:lnTo>
                    <a:lnTo>
                      <a:pt x="483394" y="450056"/>
                    </a:lnTo>
                    <a:lnTo>
                      <a:pt x="692944" y="342900"/>
                    </a:lnTo>
                    <a:cubicBezTo>
                      <a:pt x="693738" y="285750"/>
                      <a:pt x="694531" y="228600"/>
                      <a:pt x="695325" y="171450"/>
                    </a:cubicBezTo>
                    <a:lnTo>
                      <a:pt x="733425" y="19050"/>
                    </a:lnTo>
                    <a:lnTo>
                      <a:pt x="862013" y="0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1" name="Полилиния 50"/>
              <p:cNvSpPr>
                <a:spLocks noChangeAspect="1"/>
              </p:cNvSpPr>
              <p:nvPr/>
            </p:nvSpPr>
            <p:spPr>
              <a:xfrm>
                <a:off x="5579540" y="1104719"/>
                <a:ext cx="1439128" cy="1557120"/>
              </a:xfrm>
              <a:custGeom>
                <a:avLst/>
                <a:gdLst>
                  <a:gd name="connsiteX0" fmla="*/ 0 w 1435894"/>
                  <a:gd name="connsiteY0" fmla="*/ 435769 h 1557338"/>
                  <a:gd name="connsiteX1" fmla="*/ 192881 w 1435894"/>
                  <a:gd name="connsiteY1" fmla="*/ 185738 h 1557338"/>
                  <a:gd name="connsiteX2" fmla="*/ 250031 w 1435894"/>
                  <a:gd name="connsiteY2" fmla="*/ 64294 h 1557338"/>
                  <a:gd name="connsiteX3" fmla="*/ 307181 w 1435894"/>
                  <a:gd name="connsiteY3" fmla="*/ 0 h 1557338"/>
                  <a:gd name="connsiteX4" fmla="*/ 671513 w 1435894"/>
                  <a:gd name="connsiteY4" fmla="*/ 121444 h 1557338"/>
                  <a:gd name="connsiteX5" fmla="*/ 978694 w 1435894"/>
                  <a:gd name="connsiteY5" fmla="*/ 102394 h 1557338"/>
                  <a:gd name="connsiteX6" fmla="*/ 1183481 w 1435894"/>
                  <a:gd name="connsiteY6" fmla="*/ 126206 h 1557338"/>
                  <a:gd name="connsiteX7" fmla="*/ 1250156 w 1435894"/>
                  <a:gd name="connsiteY7" fmla="*/ 28575 h 1557338"/>
                  <a:gd name="connsiteX8" fmla="*/ 1340644 w 1435894"/>
                  <a:gd name="connsiteY8" fmla="*/ 152400 h 1557338"/>
                  <a:gd name="connsiteX9" fmla="*/ 1435894 w 1435894"/>
                  <a:gd name="connsiteY9" fmla="*/ 338138 h 1557338"/>
                  <a:gd name="connsiteX10" fmla="*/ 1402556 w 1435894"/>
                  <a:gd name="connsiteY10" fmla="*/ 747713 h 1557338"/>
                  <a:gd name="connsiteX11" fmla="*/ 1302544 w 1435894"/>
                  <a:gd name="connsiteY11" fmla="*/ 776288 h 1557338"/>
                  <a:gd name="connsiteX12" fmla="*/ 1304925 w 1435894"/>
                  <a:gd name="connsiteY12" fmla="*/ 1023938 h 1557338"/>
                  <a:gd name="connsiteX13" fmla="*/ 1204913 w 1435894"/>
                  <a:gd name="connsiteY13" fmla="*/ 1195388 h 1557338"/>
                  <a:gd name="connsiteX14" fmla="*/ 1054894 w 1435894"/>
                  <a:gd name="connsiteY14" fmla="*/ 1166813 h 1557338"/>
                  <a:gd name="connsiteX15" fmla="*/ 921544 w 1435894"/>
                  <a:gd name="connsiteY15" fmla="*/ 1092994 h 1557338"/>
                  <a:gd name="connsiteX16" fmla="*/ 745331 w 1435894"/>
                  <a:gd name="connsiteY16" fmla="*/ 1078706 h 1557338"/>
                  <a:gd name="connsiteX17" fmla="*/ 795338 w 1435894"/>
                  <a:gd name="connsiteY17" fmla="*/ 1138238 h 1557338"/>
                  <a:gd name="connsiteX18" fmla="*/ 759619 w 1435894"/>
                  <a:gd name="connsiteY18" fmla="*/ 1459706 h 1557338"/>
                  <a:gd name="connsiteX19" fmla="*/ 631031 w 1435894"/>
                  <a:gd name="connsiteY19" fmla="*/ 1497806 h 1557338"/>
                  <a:gd name="connsiteX20" fmla="*/ 445294 w 1435894"/>
                  <a:gd name="connsiteY20" fmla="*/ 1393031 h 1557338"/>
                  <a:gd name="connsiteX21" fmla="*/ 371475 w 1435894"/>
                  <a:gd name="connsiteY21" fmla="*/ 1438275 h 1557338"/>
                  <a:gd name="connsiteX22" fmla="*/ 378619 w 1435894"/>
                  <a:gd name="connsiteY22" fmla="*/ 1493044 h 1557338"/>
                  <a:gd name="connsiteX23" fmla="*/ 271463 w 1435894"/>
                  <a:gd name="connsiteY23" fmla="*/ 1557338 h 1557338"/>
                  <a:gd name="connsiteX24" fmla="*/ 164306 w 1435894"/>
                  <a:gd name="connsiteY24" fmla="*/ 1471613 h 1557338"/>
                  <a:gd name="connsiteX25" fmla="*/ 214313 w 1435894"/>
                  <a:gd name="connsiteY25" fmla="*/ 1333500 h 1557338"/>
                  <a:gd name="connsiteX26" fmla="*/ 204788 w 1435894"/>
                  <a:gd name="connsiteY26" fmla="*/ 1273969 h 1557338"/>
                  <a:gd name="connsiteX27" fmla="*/ 240506 w 1435894"/>
                  <a:gd name="connsiteY27" fmla="*/ 1200150 h 1557338"/>
                  <a:gd name="connsiteX28" fmla="*/ 314325 w 1435894"/>
                  <a:gd name="connsiteY28" fmla="*/ 1183481 h 1557338"/>
                  <a:gd name="connsiteX29" fmla="*/ 126206 w 1435894"/>
                  <a:gd name="connsiteY29" fmla="*/ 938213 h 1557338"/>
                  <a:gd name="connsiteX30" fmla="*/ 135731 w 1435894"/>
                  <a:gd name="connsiteY30" fmla="*/ 769144 h 1557338"/>
                  <a:gd name="connsiteX31" fmla="*/ 0 w 1435894"/>
                  <a:gd name="connsiteY31" fmla="*/ 435769 h 15573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35894" h="1557338">
                    <a:moveTo>
                      <a:pt x="0" y="435769"/>
                    </a:moveTo>
                    <a:lnTo>
                      <a:pt x="192881" y="185738"/>
                    </a:lnTo>
                    <a:lnTo>
                      <a:pt x="250031" y="64294"/>
                    </a:lnTo>
                    <a:lnTo>
                      <a:pt x="307181" y="0"/>
                    </a:lnTo>
                    <a:lnTo>
                      <a:pt x="671513" y="121444"/>
                    </a:lnTo>
                    <a:lnTo>
                      <a:pt x="978694" y="102394"/>
                    </a:lnTo>
                    <a:lnTo>
                      <a:pt x="1183481" y="126206"/>
                    </a:lnTo>
                    <a:lnTo>
                      <a:pt x="1250156" y="28575"/>
                    </a:lnTo>
                    <a:lnTo>
                      <a:pt x="1340644" y="152400"/>
                    </a:lnTo>
                    <a:lnTo>
                      <a:pt x="1435894" y="338138"/>
                    </a:lnTo>
                    <a:lnTo>
                      <a:pt x="1402556" y="747713"/>
                    </a:lnTo>
                    <a:lnTo>
                      <a:pt x="1302544" y="776288"/>
                    </a:lnTo>
                    <a:cubicBezTo>
                      <a:pt x="1303338" y="858838"/>
                      <a:pt x="1304131" y="941388"/>
                      <a:pt x="1304925" y="1023938"/>
                    </a:cubicBezTo>
                    <a:lnTo>
                      <a:pt x="1204913" y="1195388"/>
                    </a:lnTo>
                    <a:lnTo>
                      <a:pt x="1054894" y="1166813"/>
                    </a:lnTo>
                    <a:lnTo>
                      <a:pt x="921544" y="1092994"/>
                    </a:lnTo>
                    <a:lnTo>
                      <a:pt x="745331" y="1078706"/>
                    </a:lnTo>
                    <a:lnTo>
                      <a:pt x="795338" y="1138238"/>
                    </a:lnTo>
                    <a:lnTo>
                      <a:pt x="759619" y="1459706"/>
                    </a:lnTo>
                    <a:lnTo>
                      <a:pt x="631031" y="1497806"/>
                    </a:lnTo>
                    <a:lnTo>
                      <a:pt x="445294" y="1393031"/>
                    </a:lnTo>
                    <a:lnTo>
                      <a:pt x="371475" y="1438275"/>
                    </a:lnTo>
                    <a:lnTo>
                      <a:pt x="378619" y="1493044"/>
                    </a:lnTo>
                    <a:lnTo>
                      <a:pt x="271463" y="1557338"/>
                    </a:lnTo>
                    <a:lnTo>
                      <a:pt x="164306" y="1471613"/>
                    </a:lnTo>
                    <a:lnTo>
                      <a:pt x="214313" y="1333500"/>
                    </a:lnTo>
                    <a:lnTo>
                      <a:pt x="204788" y="1273969"/>
                    </a:lnTo>
                    <a:lnTo>
                      <a:pt x="240506" y="1200150"/>
                    </a:lnTo>
                    <a:lnTo>
                      <a:pt x="314325" y="1183481"/>
                    </a:lnTo>
                    <a:lnTo>
                      <a:pt x="126206" y="938213"/>
                    </a:lnTo>
                    <a:lnTo>
                      <a:pt x="135731" y="769144"/>
                    </a:lnTo>
                    <a:lnTo>
                      <a:pt x="0" y="435769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2" name="Полилиния 51"/>
              <p:cNvSpPr>
                <a:spLocks noChangeAspect="1"/>
              </p:cNvSpPr>
              <p:nvPr/>
            </p:nvSpPr>
            <p:spPr>
              <a:xfrm>
                <a:off x="4414745" y="1439511"/>
                <a:ext cx="1308707" cy="1312205"/>
              </a:xfrm>
              <a:custGeom>
                <a:avLst/>
                <a:gdLst>
                  <a:gd name="connsiteX0" fmla="*/ 7143 w 1307306"/>
                  <a:gd name="connsiteY0" fmla="*/ 928688 h 1312069"/>
                  <a:gd name="connsiteX1" fmla="*/ 0 w 1307306"/>
                  <a:gd name="connsiteY1" fmla="*/ 826294 h 1312069"/>
                  <a:gd name="connsiteX2" fmla="*/ 50006 w 1307306"/>
                  <a:gd name="connsiteY2" fmla="*/ 566738 h 1312069"/>
                  <a:gd name="connsiteX3" fmla="*/ 171450 w 1307306"/>
                  <a:gd name="connsiteY3" fmla="*/ 535782 h 1312069"/>
                  <a:gd name="connsiteX4" fmla="*/ 109537 w 1307306"/>
                  <a:gd name="connsiteY4" fmla="*/ 457200 h 1312069"/>
                  <a:gd name="connsiteX5" fmla="*/ 100012 w 1307306"/>
                  <a:gd name="connsiteY5" fmla="*/ 381000 h 1312069"/>
                  <a:gd name="connsiteX6" fmla="*/ 278606 w 1307306"/>
                  <a:gd name="connsiteY6" fmla="*/ 409575 h 1312069"/>
                  <a:gd name="connsiteX7" fmla="*/ 264318 w 1307306"/>
                  <a:gd name="connsiteY7" fmla="*/ 345282 h 1312069"/>
                  <a:gd name="connsiteX8" fmla="*/ 400050 w 1307306"/>
                  <a:gd name="connsiteY8" fmla="*/ 311944 h 1312069"/>
                  <a:gd name="connsiteX9" fmla="*/ 440531 w 1307306"/>
                  <a:gd name="connsiteY9" fmla="*/ 261938 h 1312069"/>
                  <a:gd name="connsiteX10" fmla="*/ 700087 w 1307306"/>
                  <a:gd name="connsiteY10" fmla="*/ 252413 h 1312069"/>
                  <a:gd name="connsiteX11" fmla="*/ 714375 w 1307306"/>
                  <a:gd name="connsiteY11" fmla="*/ 166688 h 1312069"/>
                  <a:gd name="connsiteX12" fmla="*/ 797718 w 1307306"/>
                  <a:gd name="connsiteY12" fmla="*/ 47625 h 1312069"/>
                  <a:gd name="connsiteX13" fmla="*/ 904875 w 1307306"/>
                  <a:gd name="connsiteY13" fmla="*/ 0 h 1312069"/>
                  <a:gd name="connsiteX14" fmla="*/ 1057275 w 1307306"/>
                  <a:gd name="connsiteY14" fmla="*/ 47625 h 1312069"/>
                  <a:gd name="connsiteX15" fmla="*/ 1097756 w 1307306"/>
                  <a:gd name="connsiteY15" fmla="*/ 164307 h 1312069"/>
                  <a:gd name="connsiteX16" fmla="*/ 1164431 w 1307306"/>
                  <a:gd name="connsiteY16" fmla="*/ 97632 h 1312069"/>
                  <a:gd name="connsiteX17" fmla="*/ 1307306 w 1307306"/>
                  <a:gd name="connsiteY17" fmla="*/ 431007 h 1312069"/>
                  <a:gd name="connsiteX18" fmla="*/ 1288256 w 1307306"/>
                  <a:gd name="connsiteY18" fmla="*/ 600075 h 1312069"/>
                  <a:gd name="connsiteX19" fmla="*/ 1171575 w 1307306"/>
                  <a:gd name="connsiteY19" fmla="*/ 621507 h 1312069"/>
                  <a:gd name="connsiteX20" fmla="*/ 1123950 w 1307306"/>
                  <a:gd name="connsiteY20" fmla="*/ 783432 h 1312069"/>
                  <a:gd name="connsiteX21" fmla="*/ 1114425 w 1307306"/>
                  <a:gd name="connsiteY21" fmla="*/ 945357 h 1312069"/>
                  <a:gd name="connsiteX22" fmla="*/ 1121568 w 1307306"/>
                  <a:gd name="connsiteY22" fmla="*/ 945357 h 1312069"/>
                  <a:gd name="connsiteX23" fmla="*/ 914400 w 1307306"/>
                  <a:gd name="connsiteY23" fmla="*/ 1054894 h 1312069"/>
                  <a:gd name="connsiteX24" fmla="*/ 785812 w 1307306"/>
                  <a:gd name="connsiteY24" fmla="*/ 971550 h 1312069"/>
                  <a:gd name="connsiteX25" fmla="*/ 702468 w 1307306"/>
                  <a:gd name="connsiteY25" fmla="*/ 971550 h 1312069"/>
                  <a:gd name="connsiteX26" fmla="*/ 638175 w 1307306"/>
                  <a:gd name="connsiteY26" fmla="*/ 1104900 h 1312069"/>
                  <a:gd name="connsiteX27" fmla="*/ 628650 w 1307306"/>
                  <a:gd name="connsiteY27" fmla="*/ 1312069 h 1312069"/>
                  <a:gd name="connsiteX28" fmla="*/ 523875 w 1307306"/>
                  <a:gd name="connsiteY28" fmla="*/ 1307307 h 1312069"/>
                  <a:gd name="connsiteX29" fmla="*/ 295275 w 1307306"/>
                  <a:gd name="connsiteY29" fmla="*/ 1252538 h 1312069"/>
                  <a:gd name="connsiteX30" fmla="*/ 254793 w 1307306"/>
                  <a:gd name="connsiteY30" fmla="*/ 978694 h 1312069"/>
                  <a:gd name="connsiteX31" fmla="*/ 7143 w 1307306"/>
                  <a:gd name="connsiteY31" fmla="*/ 928688 h 13120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307306" h="1312069">
                    <a:moveTo>
                      <a:pt x="7143" y="928688"/>
                    </a:moveTo>
                    <a:lnTo>
                      <a:pt x="0" y="826294"/>
                    </a:lnTo>
                    <a:lnTo>
                      <a:pt x="50006" y="566738"/>
                    </a:lnTo>
                    <a:lnTo>
                      <a:pt x="171450" y="535782"/>
                    </a:lnTo>
                    <a:lnTo>
                      <a:pt x="109537" y="457200"/>
                    </a:lnTo>
                    <a:lnTo>
                      <a:pt x="100012" y="381000"/>
                    </a:lnTo>
                    <a:lnTo>
                      <a:pt x="278606" y="409575"/>
                    </a:lnTo>
                    <a:lnTo>
                      <a:pt x="264318" y="345282"/>
                    </a:lnTo>
                    <a:lnTo>
                      <a:pt x="400050" y="311944"/>
                    </a:lnTo>
                    <a:lnTo>
                      <a:pt x="440531" y="261938"/>
                    </a:lnTo>
                    <a:lnTo>
                      <a:pt x="700087" y="252413"/>
                    </a:lnTo>
                    <a:lnTo>
                      <a:pt x="714375" y="166688"/>
                    </a:lnTo>
                    <a:lnTo>
                      <a:pt x="797718" y="47625"/>
                    </a:lnTo>
                    <a:lnTo>
                      <a:pt x="904875" y="0"/>
                    </a:lnTo>
                    <a:lnTo>
                      <a:pt x="1057275" y="47625"/>
                    </a:lnTo>
                    <a:lnTo>
                      <a:pt x="1097756" y="164307"/>
                    </a:lnTo>
                    <a:lnTo>
                      <a:pt x="1164431" y="97632"/>
                    </a:lnTo>
                    <a:lnTo>
                      <a:pt x="1307306" y="431007"/>
                    </a:lnTo>
                    <a:lnTo>
                      <a:pt x="1288256" y="600075"/>
                    </a:lnTo>
                    <a:lnTo>
                      <a:pt x="1171575" y="621507"/>
                    </a:lnTo>
                    <a:lnTo>
                      <a:pt x="1123950" y="783432"/>
                    </a:lnTo>
                    <a:lnTo>
                      <a:pt x="1114425" y="945357"/>
                    </a:lnTo>
                    <a:lnTo>
                      <a:pt x="1121568" y="945357"/>
                    </a:lnTo>
                    <a:lnTo>
                      <a:pt x="914400" y="1054894"/>
                    </a:lnTo>
                    <a:lnTo>
                      <a:pt x="785812" y="971550"/>
                    </a:lnTo>
                    <a:lnTo>
                      <a:pt x="702468" y="971550"/>
                    </a:lnTo>
                    <a:lnTo>
                      <a:pt x="638175" y="1104900"/>
                    </a:lnTo>
                    <a:lnTo>
                      <a:pt x="628650" y="1312069"/>
                    </a:lnTo>
                    <a:lnTo>
                      <a:pt x="523875" y="1307307"/>
                    </a:lnTo>
                    <a:lnTo>
                      <a:pt x="295275" y="1252538"/>
                    </a:lnTo>
                    <a:lnTo>
                      <a:pt x="254793" y="978694"/>
                    </a:lnTo>
                    <a:lnTo>
                      <a:pt x="7143" y="928688"/>
                    </a:lnTo>
                    <a:close/>
                  </a:path>
                </a:pathLst>
              </a:custGeom>
              <a:solidFill>
                <a:srgbClr val="FFC000"/>
              </a:solidFill>
              <a:ln w="190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3" name="Овал 52"/>
              <p:cNvSpPr>
                <a:spLocks noChangeAspect="1"/>
              </p:cNvSpPr>
              <p:nvPr/>
            </p:nvSpPr>
            <p:spPr>
              <a:xfrm>
                <a:off x="4657598" y="3216831"/>
                <a:ext cx="69707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4" name="Овал 53"/>
              <p:cNvSpPr>
                <a:spLocks noChangeAspect="1"/>
              </p:cNvSpPr>
              <p:nvPr/>
            </p:nvSpPr>
            <p:spPr>
              <a:xfrm>
                <a:off x="5105076" y="3052805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5" name="Овал 54"/>
              <p:cNvSpPr>
                <a:spLocks noChangeAspect="1"/>
              </p:cNvSpPr>
              <p:nvPr/>
            </p:nvSpPr>
            <p:spPr>
              <a:xfrm>
                <a:off x="4014488" y="2780927"/>
                <a:ext cx="69707" cy="6740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6" name="Овал 55"/>
              <p:cNvSpPr>
                <a:spLocks noChangeAspect="1"/>
              </p:cNvSpPr>
              <p:nvPr/>
            </p:nvSpPr>
            <p:spPr>
              <a:xfrm>
                <a:off x="3769386" y="3446017"/>
                <a:ext cx="71956" cy="7414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7" name="Овал 56"/>
              <p:cNvSpPr>
                <a:spLocks noChangeAspect="1"/>
              </p:cNvSpPr>
              <p:nvPr/>
            </p:nvSpPr>
            <p:spPr>
              <a:xfrm>
                <a:off x="3881818" y="3610042"/>
                <a:ext cx="7420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8" name="Овал 57"/>
              <p:cNvSpPr>
                <a:spLocks noChangeAspect="1"/>
              </p:cNvSpPr>
              <p:nvPr/>
            </p:nvSpPr>
            <p:spPr>
              <a:xfrm>
                <a:off x="4565403" y="3414560"/>
                <a:ext cx="69708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59" name="Овал 58"/>
              <p:cNvSpPr>
                <a:spLocks noChangeAspect="1"/>
              </p:cNvSpPr>
              <p:nvPr/>
            </p:nvSpPr>
            <p:spPr>
              <a:xfrm>
                <a:off x="4214616" y="3288733"/>
                <a:ext cx="215869" cy="211211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0" name="Овал 59"/>
              <p:cNvSpPr>
                <a:spLocks noChangeAspect="1"/>
              </p:cNvSpPr>
              <p:nvPr/>
            </p:nvSpPr>
            <p:spPr>
              <a:xfrm>
                <a:off x="5320946" y="3596561"/>
                <a:ext cx="69708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1" name="Овал 60"/>
              <p:cNvSpPr>
                <a:spLocks noChangeAspect="1"/>
              </p:cNvSpPr>
              <p:nvPr/>
            </p:nvSpPr>
            <p:spPr>
              <a:xfrm>
                <a:off x="5631258" y="3650487"/>
                <a:ext cx="7420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2" name="Овал 61"/>
              <p:cNvSpPr>
                <a:spLocks noChangeAspect="1"/>
              </p:cNvSpPr>
              <p:nvPr/>
            </p:nvSpPr>
            <p:spPr>
              <a:xfrm>
                <a:off x="4482205" y="4043700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3" name="Овал 62"/>
              <p:cNvSpPr>
                <a:spLocks noChangeAspect="1"/>
              </p:cNvSpPr>
              <p:nvPr/>
            </p:nvSpPr>
            <p:spPr>
              <a:xfrm>
                <a:off x="3893061" y="4180762"/>
                <a:ext cx="71956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4" name="Овал 63"/>
              <p:cNvSpPr>
                <a:spLocks noChangeAspect="1"/>
              </p:cNvSpPr>
              <p:nvPr/>
            </p:nvSpPr>
            <p:spPr>
              <a:xfrm>
                <a:off x="4556409" y="4398715"/>
                <a:ext cx="7420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5" name="Овал 64"/>
              <p:cNvSpPr>
                <a:spLocks noChangeAspect="1"/>
              </p:cNvSpPr>
              <p:nvPr/>
            </p:nvSpPr>
            <p:spPr>
              <a:xfrm>
                <a:off x="5064601" y="4400961"/>
                <a:ext cx="69708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6" name="Овал 65"/>
              <p:cNvSpPr>
                <a:spLocks noChangeAspect="1"/>
              </p:cNvSpPr>
              <p:nvPr/>
            </p:nvSpPr>
            <p:spPr>
              <a:xfrm>
                <a:off x="5617766" y="4488592"/>
                <a:ext cx="69708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7" name="Овал 66"/>
              <p:cNvSpPr>
                <a:spLocks noChangeAspect="1"/>
              </p:cNvSpPr>
              <p:nvPr/>
            </p:nvSpPr>
            <p:spPr>
              <a:xfrm>
                <a:off x="4889207" y="4854840"/>
                <a:ext cx="71956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8" name="Овал 67"/>
              <p:cNvSpPr>
                <a:spLocks noChangeAspect="1"/>
              </p:cNvSpPr>
              <p:nvPr/>
            </p:nvSpPr>
            <p:spPr>
              <a:xfrm>
                <a:off x="4493447" y="4798668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69" name="Овал 68"/>
              <p:cNvSpPr>
                <a:spLocks noChangeAspect="1"/>
              </p:cNvSpPr>
              <p:nvPr/>
            </p:nvSpPr>
            <p:spPr>
              <a:xfrm>
                <a:off x="4180887" y="4980668"/>
                <a:ext cx="71956" cy="6965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0" name="Овал 69"/>
              <p:cNvSpPr>
                <a:spLocks noChangeAspect="1"/>
              </p:cNvSpPr>
              <p:nvPr/>
            </p:nvSpPr>
            <p:spPr>
              <a:xfrm>
                <a:off x="3773883" y="4776198"/>
                <a:ext cx="69708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1" name="Овал 70"/>
              <p:cNvSpPr>
                <a:spLocks noChangeAspect="1"/>
              </p:cNvSpPr>
              <p:nvPr/>
            </p:nvSpPr>
            <p:spPr>
              <a:xfrm>
                <a:off x="4518183" y="5340176"/>
                <a:ext cx="69707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2" name="Овал 71"/>
              <p:cNvSpPr>
                <a:spLocks noChangeAspect="1"/>
              </p:cNvSpPr>
              <p:nvPr/>
            </p:nvSpPr>
            <p:spPr>
              <a:xfrm>
                <a:off x="5327692" y="5580598"/>
                <a:ext cx="71956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3" name="Овал 72"/>
              <p:cNvSpPr>
                <a:spLocks noChangeAspect="1"/>
              </p:cNvSpPr>
              <p:nvPr/>
            </p:nvSpPr>
            <p:spPr>
              <a:xfrm>
                <a:off x="5089337" y="6189515"/>
                <a:ext cx="71956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4" name="Овал 73"/>
              <p:cNvSpPr>
                <a:spLocks noChangeAspect="1"/>
              </p:cNvSpPr>
              <p:nvPr/>
            </p:nvSpPr>
            <p:spPr>
              <a:xfrm>
                <a:off x="5426632" y="6643394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5" name="Овал 74"/>
              <p:cNvSpPr>
                <a:spLocks noChangeAspect="1"/>
              </p:cNvSpPr>
              <p:nvPr/>
            </p:nvSpPr>
            <p:spPr>
              <a:xfrm>
                <a:off x="3481560" y="4895285"/>
                <a:ext cx="71956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6" name="Овал 75"/>
              <p:cNvSpPr>
                <a:spLocks noChangeAspect="1"/>
              </p:cNvSpPr>
              <p:nvPr/>
            </p:nvSpPr>
            <p:spPr>
              <a:xfrm>
                <a:off x="2980115" y="5113237"/>
                <a:ext cx="71956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7" name="Овал 76"/>
              <p:cNvSpPr>
                <a:spLocks noChangeAspect="1"/>
              </p:cNvSpPr>
              <p:nvPr/>
            </p:nvSpPr>
            <p:spPr>
              <a:xfrm>
                <a:off x="3058816" y="4699803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8" name="Овал 77"/>
              <p:cNvSpPr>
                <a:spLocks noChangeAspect="1"/>
              </p:cNvSpPr>
              <p:nvPr/>
            </p:nvSpPr>
            <p:spPr>
              <a:xfrm>
                <a:off x="3328653" y="4587456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79" name="Овал 78"/>
              <p:cNvSpPr>
                <a:spLocks noChangeAspect="1"/>
              </p:cNvSpPr>
              <p:nvPr/>
            </p:nvSpPr>
            <p:spPr>
              <a:xfrm>
                <a:off x="2498906" y="5113237"/>
                <a:ext cx="74204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0" name="Овал 79"/>
              <p:cNvSpPr>
                <a:spLocks noChangeAspect="1"/>
              </p:cNvSpPr>
              <p:nvPr/>
            </p:nvSpPr>
            <p:spPr>
              <a:xfrm>
                <a:off x="2525890" y="5605314"/>
                <a:ext cx="69707" cy="7414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1" name="Овал 80"/>
              <p:cNvSpPr>
                <a:spLocks noChangeAspect="1"/>
              </p:cNvSpPr>
              <p:nvPr/>
            </p:nvSpPr>
            <p:spPr>
              <a:xfrm>
                <a:off x="3380372" y="3742612"/>
                <a:ext cx="69707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2" name="Овал 81"/>
              <p:cNvSpPr>
                <a:spLocks noChangeAspect="1"/>
              </p:cNvSpPr>
              <p:nvPr/>
            </p:nvSpPr>
            <p:spPr>
              <a:xfrm>
                <a:off x="2775488" y="3776315"/>
                <a:ext cx="67459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3" name="Овал 82"/>
              <p:cNvSpPr>
                <a:spLocks noChangeAspect="1"/>
              </p:cNvSpPr>
              <p:nvPr/>
            </p:nvSpPr>
            <p:spPr>
              <a:xfrm>
                <a:off x="2471922" y="3715649"/>
                <a:ext cx="69707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4" name="Овал 83"/>
              <p:cNvSpPr>
                <a:spLocks noChangeAspect="1"/>
              </p:cNvSpPr>
              <p:nvPr/>
            </p:nvSpPr>
            <p:spPr>
              <a:xfrm>
                <a:off x="3124027" y="3124706"/>
                <a:ext cx="69707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5" name="Овал 84"/>
              <p:cNvSpPr>
                <a:spLocks noChangeAspect="1"/>
              </p:cNvSpPr>
              <p:nvPr/>
            </p:nvSpPr>
            <p:spPr>
              <a:xfrm>
                <a:off x="3809861" y="2279862"/>
                <a:ext cx="69708" cy="6965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6" name="Овал 85"/>
              <p:cNvSpPr>
                <a:spLocks noChangeAspect="1"/>
              </p:cNvSpPr>
              <p:nvPr/>
            </p:nvSpPr>
            <p:spPr>
              <a:xfrm>
                <a:off x="3357886" y="1641734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7" name="Овал 86"/>
              <p:cNvSpPr>
                <a:spLocks noChangeAspect="1"/>
              </p:cNvSpPr>
              <p:nvPr/>
            </p:nvSpPr>
            <p:spPr>
              <a:xfrm>
                <a:off x="2575360" y="1032818"/>
                <a:ext cx="71956" cy="67408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8" name="Овал 87"/>
              <p:cNvSpPr>
                <a:spLocks noChangeAspect="1"/>
              </p:cNvSpPr>
              <p:nvPr/>
            </p:nvSpPr>
            <p:spPr>
              <a:xfrm>
                <a:off x="2667553" y="565457"/>
                <a:ext cx="69708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89" name="Овал 88"/>
              <p:cNvSpPr>
                <a:spLocks noChangeAspect="1"/>
              </p:cNvSpPr>
              <p:nvPr/>
            </p:nvSpPr>
            <p:spPr>
              <a:xfrm>
                <a:off x="5042115" y="2320306"/>
                <a:ext cx="71956" cy="6965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90" name="Овал 89"/>
              <p:cNvSpPr>
                <a:spLocks noChangeAspect="1"/>
              </p:cNvSpPr>
              <p:nvPr/>
            </p:nvSpPr>
            <p:spPr>
              <a:xfrm>
                <a:off x="5098331" y="3046064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91" name="Овал 90"/>
              <p:cNvSpPr>
                <a:spLocks noChangeAspect="1"/>
              </p:cNvSpPr>
              <p:nvPr/>
            </p:nvSpPr>
            <p:spPr>
              <a:xfrm>
                <a:off x="6071991" y="2320306"/>
                <a:ext cx="71956" cy="69655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92" name="Овал 91"/>
              <p:cNvSpPr>
                <a:spLocks noChangeAspect="1"/>
              </p:cNvSpPr>
              <p:nvPr/>
            </p:nvSpPr>
            <p:spPr>
              <a:xfrm>
                <a:off x="6042759" y="3225819"/>
                <a:ext cx="71956" cy="6965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93" name="Овал 92"/>
              <p:cNvSpPr>
                <a:spLocks noChangeAspect="1"/>
              </p:cNvSpPr>
              <p:nvPr/>
            </p:nvSpPr>
            <p:spPr>
              <a:xfrm>
                <a:off x="6800549" y="2895520"/>
                <a:ext cx="71956" cy="7190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>
                  <a:defRPr/>
                </a:pPr>
                <a:endParaRPr lang="ru-RU" sz="700" dirty="0"/>
              </a:p>
            </p:txBody>
          </p:sp>
          <p:sp>
            <p:nvSpPr>
              <p:cNvPr id="19553" name="TextBox 89"/>
              <p:cNvSpPr txBox="1">
                <a:spLocks noChangeAspect="1"/>
              </p:cNvSpPr>
              <p:nvPr/>
            </p:nvSpPr>
            <p:spPr bwMode="auto">
              <a:xfrm>
                <a:off x="2643174" y="571481"/>
                <a:ext cx="494047" cy="230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ЛУЗА</a:t>
                </a:r>
              </a:p>
            </p:txBody>
          </p:sp>
          <p:sp>
            <p:nvSpPr>
              <p:cNvPr id="19554" name="TextBox 90"/>
              <p:cNvSpPr txBox="1">
                <a:spLocks noChangeAspect="1"/>
              </p:cNvSpPr>
              <p:nvPr/>
            </p:nvSpPr>
            <p:spPr bwMode="auto">
              <a:xfrm>
                <a:off x="2357422" y="1071545"/>
                <a:ext cx="104709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ПОДОСИНОВЕЦ</a:t>
                </a:r>
              </a:p>
            </p:txBody>
          </p:sp>
          <p:sp>
            <p:nvSpPr>
              <p:cNvPr id="19555" name="TextBox 91"/>
              <p:cNvSpPr txBox="1">
                <a:spLocks noChangeAspect="1"/>
              </p:cNvSpPr>
              <p:nvPr/>
            </p:nvSpPr>
            <p:spPr bwMode="auto">
              <a:xfrm>
                <a:off x="2857489" y="1714488"/>
                <a:ext cx="74141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ОПАРИНО</a:t>
                </a:r>
              </a:p>
            </p:txBody>
          </p:sp>
          <p:sp>
            <p:nvSpPr>
              <p:cNvPr id="19556" name="TextBox 92"/>
              <p:cNvSpPr txBox="1">
                <a:spLocks noChangeAspect="1"/>
              </p:cNvSpPr>
              <p:nvPr/>
            </p:nvSpPr>
            <p:spPr bwMode="auto">
              <a:xfrm>
                <a:off x="3395651" y="2114544"/>
                <a:ext cx="685836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МУРАШИ</a:t>
                </a:r>
              </a:p>
            </p:txBody>
          </p:sp>
          <p:sp>
            <p:nvSpPr>
              <p:cNvPr id="19557" name="TextBox 93"/>
              <p:cNvSpPr txBox="1">
                <a:spLocks noChangeAspect="1"/>
              </p:cNvSpPr>
              <p:nvPr/>
            </p:nvSpPr>
            <p:spPr bwMode="auto">
              <a:xfrm>
                <a:off x="4929190" y="2143116"/>
                <a:ext cx="70806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НАГОРСК</a:t>
                </a:r>
              </a:p>
            </p:txBody>
          </p:sp>
          <p:sp>
            <p:nvSpPr>
              <p:cNvPr id="19558" name="TextBox 94"/>
              <p:cNvSpPr txBox="1">
                <a:spLocks noChangeAspect="1"/>
              </p:cNvSpPr>
              <p:nvPr/>
            </p:nvSpPr>
            <p:spPr bwMode="auto">
              <a:xfrm>
                <a:off x="5929323" y="2143116"/>
                <a:ext cx="49316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КИРС</a:t>
                </a:r>
              </a:p>
            </p:txBody>
          </p:sp>
          <p:sp>
            <p:nvSpPr>
              <p:cNvPr id="19559" name="TextBox 95"/>
              <p:cNvSpPr txBox="1">
                <a:spLocks noChangeAspect="1"/>
              </p:cNvSpPr>
              <p:nvPr/>
            </p:nvSpPr>
            <p:spPr bwMode="auto">
              <a:xfrm>
                <a:off x="6477018" y="2743198"/>
                <a:ext cx="971139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АФАНАСЬЕВО</a:t>
                </a:r>
              </a:p>
            </p:txBody>
          </p:sp>
          <p:sp>
            <p:nvSpPr>
              <p:cNvPr id="19560" name="TextBox 96"/>
              <p:cNvSpPr txBox="1">
                <a:spLocks noChangeAspect="1"/>
              </p:cNvSpPr>
              <p:nvPr/>
            </p:nvSpPr>
            <p:spPr bwMode="auto">
              <a:xfrm>
                <a:off x="5786447" y="3243235"/>
                <a:ext cx="869244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ОМУТНИНСК</a:t>
                </a:r>
              </a:p>
            </p:txBody>
          </p:sp>
          <p:sp>
            <p:nvSpPr>
              <p:cNvPr id="19561" name="TextBox 97"/>
              <p:cNvSpPr txBox="1">
                <a:spLocks noChangeAspect="1"/>
              </p:cNvSpPr>
              <p:nvPr/>
            </p:nvSpPr>
            <p:spPr bwMode="auto">
              <a:xfrm>
                <a:off x="3890954" y="2595559"/>
                <a:ext cx="53762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ЮРЬЯ</a:t>
                </a:r>
              </a:p>
            </p:txBody>
          </p:sp>
          <p:sp>
            <p:nvSpPr>
              <p:cNvPr id="19562" name="TextBox 98"/>
              <p:cNvSpPr txBox="1">
                <a:spLocks noChangeAspect="1"/>
              </p:cNvSpPr>
              <p:nvPr/>
            </p:nvSpPr>
            <p:spPr bwMode="auto">
              <a:xfrm>
                <a:off x="4929190" y="2786058"/>
                <a:ext cx="119159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БЕЛАЯ ХОЛУНИЦА</a:t>
                </a:r>
              </a:p>
            </p:txBody>
          </p:sp>
          <p:sp>
            <p:nvSpPr>
              <p:cNvPr id="19563" name="TextBox 99"/>
              <p:cNvSpPr txBox="1">
                <a:spLocks noChangeAspect="1"/>
              </p:cNvSpPr>
              <p:nvPr/>
            </p:nvSpPr>
            <p:spPr bwMode="auto">
              <a:xfrm>
                <a:off x="4286247" y="3071810"/>
                <a:ext cx="96372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СЛОБОДСКОЙ</a:t>
                </a:r>
              </a:p>
            </p:txBody>
          </p:sp>
          <p:sp>
            <p:nvSpPr>
              <p:cNvPr id="19564" name="TextBox 100"/>
              <p:cNvSpPr txBox="1">
                <a:spLocks noChangeAspect="1"/>
              </p:cNvSpPr>
              <p:nvPr/>
            </p:nvSpPr>
            <p:spPr bwMode="auto">
              <a:xfrm>
                <a:off x="2857489" y="2928934"/>
                <a:ext cx="878507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ДАРОВСКОЙ</a:t>
                </a:r>
              </a:p>
            </p:txBody>
          </p:sp>
          <p:sp>
            <p:nvSpPr>
              <p:cNvPr id="19565" name="TextBox 101"/>
              <p:cNvSpPr txBox="1">
                <a:spLocks noChangeAspect="1"/>
              </p:cNvSpPr>
              <p:nvPr/>
            </p:nvSpPr>
            <p:spPr bwMode="auto">
              <a:xfrm>
                <a:off x="3428992" y="3286125"/>
                <a:ext cx="591353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ОРЛОВ</a:t>
                </a:r>
              </a:p>
            </p:txBody>
          </p:sp>
          <p:sp>
            <p:nvSpPr>
              <p:cNvPr id="19566" name="TextBox 102"/>
              <p:cNvSpPr txBox="1">
                <a:spLocks noChangeAspect="1"/>
              </p:cNvSpPr>
              <p:nvPr/>
            </p:nvSpPr>
            <p:spPr bwMode="auto">
              <a:xfrm>
                <a:off x="3071802" y="3571876"/>
                <a:ext cx="856276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КОТЕЛЬНИЧ</a:t>
                </a:r>
              </a:p>
            </p:txBody>
          </p:sp>
          <p:sp>
            <p:nvSpPr>
              <p:cNvPr id="19567" name="TextBox 103"/>
              <p:cNvSpPr txBox="1">
                <a:spLocks noChangeAspect="1"/>
              </p:cNvSpPr>
              <p:nvPr/>
            </p:nvSpPr>
            <p:spPr bwMode="auto">
              <a:xfrm>
                <a:off x="2714613" y="3571876"/>
                <a:ext cx="576533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СВЕЧА</a:t>
                </a:r>
              </a:p>
            </p:txBody>
          </p:sp>
          <p:sp>
            <p:nvSpPr>
              <p:cNvPr id="19568" name="TextBox 104"/>
              <p:cNvSpPr txBox="1">
                <a:spLocks noChangeAspect="1"/>
              </p:cNvSpPr>
              <p:nvPr/>
            </p:nvSpPr>
            <p:spPr bwMode="auto">
              <a:xfrm>
                <a:off x="2143107" y="3500438"/>
                <a:ext cx="84145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ШАБАЛИНО</a:t>
                </a:r>
              </a:p>
            </p:txBody>
          </p:sp>
          <p:sp>
            <p:nvSpPr>
              <p:cNvPr id="19569" name="TextBox 105"/>
              <p:cNvSpPr txBox="1">
                <a:spLocks noChangeAspect="1"/>
              </p:cNvSpPr>
              <p:nvPr/>
            </p:nvSpPr>
            <p:spPr bwMode="auto">
              <a:xfrm>
                <a:off x="3714744" y="3714752"/>
                <a:ext cx="583943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ОРИЧИ</a:t>
                </a:r>
              </a:p>
            </p:txBody>
          </p:sp>
          <p:sp>
            <p:nvSpPr>
              <p:cNvPr id="19570" name="TextBox 106"/>
              <p:cNvSpPr txBox="1">
                <a:spLocks noChangeAspect="1"/>
              </p:cNvSpPr>
              <p:nvPr/>
            </p:nvSpPr>
            <p:spPr bwMode="auto">
              <a:xfrm>
                <a:off x="4027485" y="3376612"/>
                <a:ext cx="588623" cy="23083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КИРОВ</a:t>
                </a:r>
              </a:p>
            </p:txBody>
          </p:sp>
          <p:sp>
            <p:nvSpPr>
              <p:cNvPr id="19571" name="TextBox 107"/>
              <p:cNvSpPr txBox="1">
                <a:spLocks noChangeAspect="1"/>
              </p:cNvSpPr>
              <p:nvPr/>
            </p:nvSpPr>
            <p:spPr bwMode="auto">
              <a:xfrm>
                <a:off x="4309318" y="3489112"/>
                <a:ext cx="691394" cy="3557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КИРОВО-</a:t>
                </a:r>
              </a:p>
              <a:p>
                <a:pPr eaLnBrk="1" hangingPunct="1"/>
                <a:r>
                  <a:rPr lang="ru-RU" altLang="ru-RU" sz="700" b="1"/>
                  <a:t>ЧЕПЕЦК</a:t>
                </a:r>
              </a:p>
            </p:txBody>
          </p:sp>
          <p:sp>
            <p:nvSpPr>
              <p:cNvPr id="19572" name="TextBox 108"/>
              <p:cNvSpPr txBox="1">
                <a:spLocks noChangeAspect="1"/>
              </p:cNvSpPr>
              <p:nvPr/>
            </p:nvSpPr>
            <p:spPr bwMode="auto">
              <a:xfrm>
                <a:off x="5143505" y="3429001"/>
                <a:ext cx="62284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ЗУЕВКА</a:t>
                </a:r>
              </a:p>
            </p:txBody>
          </p:sp>
          <p:sp>
            <p:nvSpPr>
              <p:cNvPr id="19573" name="TextBox 109"/>
              <p:cNvSpPr txBox="1">
                <a:spLocks noChangeAspect="1"/>
              </p:cNvSpPr>
              <p:nvPr/>
            </p:nvSpPr>
            <p:spPr bwMode="auto">
              <a:xfrm>
                <a:off x="5500694" y="3500438"/>
                <a:ext cx="728446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ФАЛЕНКИ</a:t>
                </a:r>
              </a:p>
            </p:txBody>
          </p:sp>
          <p:sp>
            <p:nvSpPr>
              <p:cNvPr id="19574" name="TextBox 110"/>
              <p:cNvSpPr txBox="1">
                <a:spLocks noChangeAspect="1"/>
              </p:cNvSpPr>
              <p:nvPr/>
            </p:nvSpPr>
            <p:spPr bwMode="auto">
              <a:xfrm>
                <a:off x="4286247" y="3857628"/>
                <a:ext cx="67286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КУМЕНЫ</a:t>
                </a:r>
              </a:p>
            </p:txBody>
          </p:sp>
          <p:sp>
            <p:nvSpPr>
              <p:cNvPr id="19575" name="TextBox 111"/>
              <p:cNvSpPr txBox="1">
                <a:spLocks noChangeAspect="1"/>
              </p:cNvSpPr>
              <p:nvPr/>
            </p:nvSpPr>
            <p:spPr bwMode="auto">
              <a:xfrm>
                <a:off x="5500694" y="4572009"/>
                <a:ext cx="426472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УНИ</a:t>
                </a:r>
              </a:p>
            </p:txBody>
          </p:sp>
          <p:sp>
            <p:nvSpPr>
              <p:cNvPr id="19576" name="TextBox 112"/>
              <p:cNvSpPr txBox="1">
                <a:spLocks noChangeAspect="1"/>
              </p:cNvSpPr>
              <p:nvPr/>
            </p:nvSpPr>
            <p:spPr bwMode="auto">
              <a:xfrm>
                <a:off x="4357685" y="4214817"/>
                <a:ext cx="500576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СУНА</a:t>
                </a:r>
              </a:p>
            </p:txBody>
          </p:sp>
          <p:sp>
            <p:nvSpPr>
              <p:cNvPr id="19577" name="TextBox 113"/>
              <p:cNvSpPr txBox="1">
                <a:spLocks noChangeAspect="1"/>
              </p:cNvSpPr>
              <p:nvPr/>
            </p:nvSpPr>
            <p:spPr bwMode="auto">
              <a:xfrm>
                <a:off x="4857753" y="4286256"/>
                <a:ext cx="102115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 dirty="0"/>
                  <a:t>БОГОРОДСКОЕ</a:t>
                </a:r>
              </a:p>
            </p:txBody>
          </p:sp>
          <p:sp>
            <p:nvSpPr>
              <p:cNvPr id="19578" name="TextBox 114"/>
              <p:cNvSpPr txBox="1">
                <a:spLocks noChangeAspect="1"/>
              </p:cNvSpPr>
              <p:nvPr/>
            </p:nvSpPr>
            <p:spPr bwMode="auto">
              <a:xfrm>
                <a:off x="4643437" y="4643447"/>
                <a:ext cx="51724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НЕМА</a:t>
                </a:r>
              </a:p>
            </p:txBody>
          </p:sp>
          <p:sp>
            <p:nvSpPr>
              <p:cNvPr id="19579" name="TextBox 115"/>
              <p:cNvSpPr txBox="1">
                <a:spLocks noChangeAspect="1"/>
              </p:cNvSpPr>
              <p:nvPr/>
            </p:nvSpPr>
            <p:spPr bwMode="auto">
              <a:xfrm>
                <a:off x="5072066" y="5643578"/>
                <a:ext cx="79143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КИЛЬМЕЗЬ</a:t>
                </a:r>
              </a:p>
            </p:txBody>
          </p:sp>
          <p:sp>
            <p:nvSpPr>
              <p:cNvPr id="19580" name="TextBox 116"/>
              <p:cNvSpPr txBox="1">
                <a:spLocks noChangeAspect="1"/>
              </p:cNvSpPr>
              <p:nvPr/>
            </p:nvSpPr>
            <p:spPr bwMode="auto">
              <a:xfrm>
                <a:off x="4572001" y="5357826"/>
                <a:ext cx="593206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УРЖУМ</a:t>
                </a:r>
              </a:p>
            </p:txBody>
          </p:sp>
          <p:sp>
            <p:nvSpPr>
              <p:cNvPr id="19581" name="TextBox 117"/>
              <p:cNvSpPr txBox="1">
                <a:spLocks noChangeAspect="1"/>
              </p:cNvSpPr>
              <p:nvPr/>
            </p:nvSpPr>
            <p:spPr bwMode="auto">
              <a:xfrm>
                <a:off x="4786313" y="6215082"/>
                <a:ext cx="730299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МАЛМЫЖ</a:t>
                </a:r>
              </a:p>
            </p:txBody>
          </p:sp>
          <p:sp>
            <p:nvSpPr>
              <p:cNvPr id="19582" name="TextBox 118"/>
              <p:cNvSpPr txBox="1">
                <a:spLocks noChangeAspect="1"/>
              </p:cNvSpPr>
              <p:nvPr/>
            </p:nvSpPr>
            <p:spPr bwMode="auto">
              <a:xfrm>
                <a:off x="4000495" y="5072074"/>
                <a:ext cx="739562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ЛЕБЯЖЬЕ</a:t>
                </a:r>
              </a:p>
            </p:txBody>
          </p:sp>
          <p:sp>
            <p:nvSpPr>
              <p:cNvPr id="19583" name="TextBox 119"/>
              <p:cNvSpPr txBox="1">
                <a:spLocks noChangeAspect="1"/>
              </p:cNvSpPr>
              <p:nvPr/>
            </p:nvSpPr>
            <p:spPr bwMode="auto">
              <a:xfrm>
                <a:off x="4039498" y="4627154"/>
                <a:ext cx="726594" cy="231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НОЛИНСК</a:t>
                </a:r>
              </a:p>
            </p:txBody>
          </p:sp>
          <p:sp>
            <p:nvSpPr>
              <p:cNvPr id="19584" name="TextBox 120"/>
              <p:cNvSpPr txBox="1">
                <a:spLocks noChangeAspect="1"/>
              </p:cNvSpPr>
              <p:nvPr/>
            </p:nvSpPr>
            <p:spPr bwMode="auto">
              <a:xfrm>
                <a:off x="3571868" y="4572009"/>
                <a:ext cx="711773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 dirty="0"/>
                  <a:t>СОВЕТСК</a:t>
                </a:r>
              </a:p>
            </p:txBody>
          </p:sp>
          <p:sp>
            <p:nvSpPr>
              <p:cNvPr id="19585" name="TextBox 121"/>
              <p:cNvSpPr txBox="1">
                <a:spLocks noChangeAspect="1"/>
              </p:cNvSpPr>
              <p:nvPr/>
            </p:nvSpPr>
            <p:spPr bwMode="auto">
              <a:xfrm>
                <a:off x="3195629" y="4929198"/>
                <a:ext cx="74141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 dirty="0"/>
                  <a:t>ПИЖАНКА</a:t>
                </a:r>
              </a:p>
            </p:txBody>
          </p:sp>
          <p:sp>
            <p:nvSpPr>
              <p:cNvPr id="19586" name="TextBox 122"/>
              <p:cNvSpPr txBox="1">
                <a:spLocks noChangeAspect="1"/>
              </p:cNvSpPr>
              <p:nvPr/>
            </p:nvSpPr>
            <p:spPr bwMode="auto">
              <a:xfrm>
                <a:off x="3143240" y="4429133"/>
                <a:ext cx="598764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АРБАЖ</a:t>
                </a:r>
              </a:p>
            </p:txBody>
          </p:sp>
          <p:sp>
            <p:nvSpPr>
              <p:cNvPr id="19587" name="TextBox 123"/>
              <p:cNvSpPr txBox="1">
                <a:spLocks noChangeAspect="1"/>
              </p:cNvSpPr>
              <p:nvPr/>
            </p:nvSpPr>
            <p:spPr bwMode="auto">
              <a:xfrm>
                <a:off x="2857489" y="4714883"/>
                <a:ext cx="50983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ТУЖА</a:t>
                </a:r>
              </a:p>
            </p:txBody>
          </p:sp>
          <p:sp>
            <p:nvSpPr>
              <p:cNvPr id="19588" name="TextBox 124"/>
              <p:cNvSpPr txBox="1">
                <a:spLocks noChangeAspect="1"/>
              </p:cNvSpPr>
              <p:nvPr/>
            </p:nvSpPr>
            <p:spPr bwMode="auto">
              <a:xfrm>
                <a:off x="2285983" y="4929198"/>
                <a:ext cx="620995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 dirty="0"/>
                  <a:t>КИКНУР</a:t>
                </a:r>
              </a:p>
            </p:txBody>
          </p:sp>
          <p:sp>
            <p:nvSpPr>
              <p:cNvPr id="19589" name="TextBox 125"/>
              <p:cNvSpPr txBox="1">
                <a:spLocks noChangeAspect="1"/>
              </p:cNvSpPr>
              <p:nvPr/>
            </p:nvSpPr>
            <p:spPr bwMode="auto">
              <a:xfrm>
                <a:off x="2714613" y="5173160"/>
                <a:ext cx="641374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ЯРАНСК</a:t>
                </a:r>
              </a:p>
            </p:txBody>
          </p:sp>
          <p:sp>
            <p:nvSpPr>
              <p:cNvPr id="19590" name="TextBox 126"/>
              <p:cNvSpPr txBox="1">
                <a:spLocks noChangeAspect="1"/>
              </p:cNvSpPr>
              <p:nvPr/>
            </p:nvSpPr>
            <p:spPr bwMode="auto">
              <a:xfrm>
                <a:off x="2214546" y="5429263"/>
                <a:ext cx="778467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САНЧУРСК</a:t>
                </a:r>
              </a:p>
            </p:txBody>
          </p:sp>
          <p:sp>
            <p:nvSpPr>
              <p:cNvPr id="19591" name="TextBox 127"/>
              <p:cNvSpPr txBox="1">
                <a:spLocks noChangeAspect="1"/>
              </p:cNvSpPr>
              <p:nvPr/>
            </p:nvSpPr>
            <p:spPr bwMode="auto">
              <a:xfrm>
                <a:off x="5286381" y="6357958"/>
                <a:ext cx="1211978" cy="2312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ВЯТСКИЕ ПОЛЯНЫ</a:t>
                </a:r>
              </a:p>
            </p:txBody>
          </p:sp>
          <p:sp>
            <p:nvSpPr>
              <p:cNvPr id="19592" name="TextBox 128"/>
              <p:cNvSpPr txBox="1">
                <a:spLocks noChangeAspect="1"/>
              </p:cNvSpPr>
              <p:nvPr/>
            </p:nvSpPr>
            <p:spPr bwMode="auto">
              <a:xfrm>
                <a:off x="3357767" y="4201164"/>
                <a:ext cx="1145283" cy="2312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sz="700" b="1"/>
                  <a:t>ВЕРХОШИЖЕМЬЕ</a:t>
                </a:r>
              </a:p>
            </p:txBody>
          </p:sp>
        </p:grpSp>
      </p:grpSp>
      <p:sp>
        <p:nvSpPr>
          <p:cNvPr id="19460" name="Заголовок 1"/>
          <p:cNvSpPr txBox="1">
            <a:spLocks/>
          </p:cNvSpPr>
          <p:nvPr/>
        </p:nvSpPr>
        <p:spPr bwMode="auto">
          <a:xfrm>
            <a:off x="4678363" y="0"/>
            <a:ext cx="4465637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lnSpc>
                <a:spcPts val="2200"/>
              </a:lnSpc>
            </a:pPr>
            <a:r>
              <a:rPr lang="ru-RU" altLang="ru-RU" sz="2400" b="1" dirty="0">
                <a:solidFill>
                  <a:srgbClr val="C00000"/>
                </a:solidFill>
              </a:rPr>
              <a:t>Совершенствование кадровой политики</a:t>
            </a:r>
          </a:p>
        </p:txBody>
      </p:sp>
      <p:grpSp>
        <p:nvGrpSpPr>
          <p:cNvPr id="19461" name="Группа 133"/>
          <p:cNvGrpSpPr>
            <a:grpSpLocks/>
          </p:cNvGrpSpPr>
          <p:nvPr/>
        </p:nvGrpSpPr>
        <p:grpSpPr bwMode="auto">
          <a:xfrm>
            <a:off x="6330950" y="676275"/>
            <a:ext cx="2908300" cy="800100"/>
            <a:chOff x="179512" y="5894064"/>
            <a:chExt cx="3131843" cy="801489"/>
          </a:xfrm>
        </p:grpSpPr>
        <p:sp>
          <p:nvSpPr>
            <p:cNvPr id="19469" name="TextBox 129"/>
            <p:cNvSpPr txBox="1">
              <a:spLocks noChangeArrowheads="1"/>
            </p:cNvSpPr>
            <p:nvPr/>
          </p:nvSpPr>
          <p:spPr bwMode="auto">
            <a:xfrm>
              <a:off x="287123" y="5894064"/>
              <a:ext cx="3024232" cy="8014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Aft>
                  <a:spcPts val="600"/>
                </a:spcAft>
              </a:pPr>
              <a:r>
                <a:rPr lang="ru-RU" altLang="ru-RU" sz="1200" b="1"/>
                <a:t> внешний совместитель</a:t>
              </a:r>
            </a:p>
            <a:p>
              <a:pPr eaLnBrk="1" hangingPunct="1">
                <a:spcAft>
                  <a:spcPts val="600"/>
                </a:spcAft>
              </a:pPr>
              <a:r>
                <a:rPr lang="ru-RU" altLang="ru-RU" sz="1200" b="1"/>
                <a:t> штатный врач психиатр-нарколог</a:t>
              </a:r>
            </a:p>
            <a:p>
              <a:pPr eaLnBrk="1" hangingPunct="1">
                <a:spcAft>
                  <a:spcPts val="600"/>
                </a:spcAft>
              </a:pPr>
              <a:r>
                <a:rPr lang="ru-RU" altLang="ru-RU" sz="1200" b="1"/>
                <a:t> нет врача психиатра-нарколога</a:t>
              </a:r>
            </a:p>
          </p:txBody>
        </p:sp>
        <p:sp>
          <p:nvSpPr>
            <p:cNvPr id="7" name="Прямоугольник 6"/>
            <p:cNvSpPr/>
            <p:nvPr/>
          </p:nvSpPr>
          <p:spPr bwMode="auto">
            <a:xfrm>
              <a:off x="179512" y="5949723"/>
              <a:ext cx="172662" cy="157435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dirty="0"/>
            </a:p>
          </p:txBody>
        </p:sp>
        <p:sp>
          <p:nvSpPr>
            <p:cNvPr id="8" name="Прямоугольник 7"/>
            <p:cNvSpPr/>
            <p:nvPr/>
          </p:nvSpPr>
          <p:spPr bwMode="auto">
            <a:xfrm>
              <a:off x="179512" y="6223247"/>
              <a:ext cx="172662" cy="159026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2000" dirty="0"/>
            </a:p>
          </p:txBody>
        </p:sp>
      </p:grpSp>
      <p:graphicFrame>
        <p:nvGraphicFramePr>
          <p:cNvPr id="2" name="Диаграмма 13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155580958"/>
              </p:ext>
            </p:extLst>
          </p:nvPr>
        </p:nvGraphicFramePr>
        <p:xfrm>
          <a:off x="-149225" y="1420813"/>
          <a:ext cx="5186363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8" name="Скругленный прямоугольник 137"/>
          <p:cNvSpPr/>
          <p:nvPr/>
        </p:nvSpPr>
        <p:spPr>
          <a:xfrm>
            <a:off x="766763" y="982663"/>
            <a:ext cx="3887787" cy="35877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Кадровая ситуация в МО</a:t>
            </a:r>
          </a:p>
        </p:txBody>
      </p:sp>
      <p:sp>
        <p:nvSpPr>
          <p:cNvPr id="133" name="Скругленный прямоугольник 132"/>
          <p:cNvSpPr/>
          <p:nvPr/>
        </p:nvSpPr>
        <p:spPr>
          <a:xfrm>
            <a:off x="103032" y="5852495"/>
            <a:ext cx="6259131" cy="6577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Обеспеченность кадрами (на 10 тыс.  человек населения):  РФ (2014) –  0,37, КО (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2014)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 0,7</a:t>
            </a:r>
          </a:p>
          <a:p>
            <a:pPr algn="ctr">
              <a:defRPr/>
            </a:pP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67" name="TextBox 129"/>
          <p:cNvSpPr txBox="1">
            <a:spLocks noChangeArrowheads="1"/>
          </p:cNvSpPr>
          <p:nvPr/>
        </p:nvSpPr>
        <p:spPr bwMode="auto">
          <a:xfrm>
            <a:off x="0" y="5429250"/>
            <a:ext cx="6000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ru-RU" altLang="ru-RU" sz="1200" b="1"/>
              <a:t> </a:t>
            </a:r>
          </a:p>
        </p:txBody>
      </p:sp>
      <p:sp>
        <p:nvSpPr>
          <p:cNvPr id="136" name="Прямоугольник 135"/>
          <p:cNvSpPr/>
          <p:nvPr/>
        </p:nvSpPr>
        <p:spPr bwMode="auto">
          <a:xfrm>
            <a:off x="6330950" y="1270000"/>
            <a:ext cx="160338" cy="158750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47019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5" y="214290"/>
            <a:ext cx="8715405" cy="100010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Целевые показатели (индикаторы)</a:t>
            </a:r>
            <a:br>
              <a:rPr lang="ru-RU" sz="2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2800" b="1" dirty="0" smtClean="0">
                <a:solidFill>
                  <a:srgbClr val="C00000"/>
                </a:solidFill>
                <a:latin typeface="+mn-lt"/>
              </a:rPr>
              <a:t>модернизации наркологической службы Кировской области</a:t>
            </a:r>
            <a:endParaRPr lang="ru-RU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AF21EE-06C5-4CA0-A853-7870A4FCD118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-12700" y="1571613"/>
          <a:ext cx="9156701" cy="5000660"/>
        </p:xfrm>
        <a:graphic>
          <a:graphicData uri="http://schemas.openxmlformats.org/drawingml/2006/table">
            <a:tbl>
              <a:tblPr/>
              <a:tblGrid>
                <a:gridCol w="3314112"/>
                <a:gridCol w="2017397"/>
                <a:gridCol w="1912596"/>
                <a:gridCol w="1912596"/>
              </a:tblGrid>
              <a:tr h="12599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 год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 мес. 2016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70367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 больных наркоманией, находящихся в ремиссии от 1 года до 2 лет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870367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 больных наркоманией, находящихся в ремиссии свыше 2 лет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0531399-C363-4BAB-A9F1-2660C765B619}" type="slidenum">
              <a:rPr lang="ru-RU" altLang="ru-RU" smtClean="0"/>
              <a:pPr/>
              <a:t>14</a:t>
            </a:fld>
            <a:endParaRPr lang="ru-RU" altLang="ru-RU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-12700" y="1714489"/>
          <a:ext cx="9156700" cy="5143512"/>
        </p:xfrm>
        <a:graphic>
          <a:graphicData uri="http://schemas.openxmlformats.org/drawingml/2006/table">
            <a:tbl>
              <a:tblPr/>
              <a:tblGrid>
                <a:gridCol w="3245297"/>
                <a:gridCol w="2215166"/>
                <a:gridCol w="1790164"/>
                <a:gridCol w="1906073"/>
              </a:tblGrid>
              <a:tr h="143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 год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 мес. 2016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год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55083">
                <a:tc>
                  <a:txBody>
                    <a:bodyPr/>
                    <a:lstStyle/>
                    <a:p>
                      <a:pPr marL="228600" marR="0" lvl="0" indent="-2286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 больных алкоголизмом, находящихся в ремиссии от 1 года до 2 лет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14,0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855083">
                <a:tc>
                  <a:txBody>
                    <a:bodyPr/>
                    <a:lstStyle/>
                    <a:p>
                      <a:pPr marL="228600" marR="0" lvl="0" indent="-2286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Число больных алкоголизмом, находящихся в ремиссии свыше 2 лет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9,6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9,4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 100 больных среднегодового контингента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Целевые показатели (индикаторы)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модернизации наркологической службы Кировской области</a:t>
            </a:r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9F1A751-D9FE-4DF2-9C57-4526F321B10E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785926"/>
          <a:ext cx="9144000" cy="5353533"/>
        </p:xfrm>
        <a:graphic>
          <a:graphicData uri="http://schemas.openxmlformats.org/drawingml/2006/table">
            <a:tbl>
              <a:tblPr/>
              <a:tblGrid>
                <a:gridCol w="3357554"/>
                <a:gridCol w="2214578"/>
                <a:gridCol w="1785950"/>
                <a:gridCol w="1785918"/>
              </a:tblGrid>
              <a:tr h="142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показателя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2015 год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Факт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 мес. 2016 года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2016 год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750756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Доля больных алкоголизмом, повторно госпитализированных в течение года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16,7%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Arial" pitchFamily="34" charset="0"/>
                        </a:rPr>
                        <a:t>21,1%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750756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Доля больных наркоманией, повторно госпитализированных в течение года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23,2%</a:t>
                      </a:r>
                      <a:endParaRPr lang="ru-RU" sz="1600" b="1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Arial" pitchFamily="34" charset="0"/>
                        </a:rPr>
                        <a:t>17,2%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29,2%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285728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Целевые показатели (индикаторы)</a:t>
            </a:r>
            <a:br>
              <a:rPr lang="ru-RU" sz="2800" b="1" dirty="0" smtClean="0">
                <a:solidFill>
                  <a:srgbClr val="C00000"/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модернизации наркологической службы Кировской области</a:t>
            </a:r>
            <a:endParaRPr lang="ru-RU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3"/>
          <p:cNvSpPr txBox="1">
            <a:spLocks/>
          </p:cNvSpPr>
          <p:nvPr/>
        </p:nvSpPr>
        <p:spPr bwMode="auto">
          <a:xfrm>
            <a:off x="323528" y="2636912"/>
            <a:ext cx="8496944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kern="0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="" xmlns:p14="http://schemas.microsoft.com/office/powerpoint/2010/main" val="378827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468313" y="789012"/>
            <a:ext cx="8091487" cy="839788"/>
          </a:xfrm>
          <a:prstGeom prst="roundRect">
            <a:avLst>
              <a:gd name="adj" fmla="val 288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Число больных, зарегистрированных с диагнозом</a:t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«Хронический алкоголизм», включая алкогольные психозы 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(на 100 тыс. населения)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Диаграмма 6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836271992"/>
              </p:ext>
            </p:extLst>
          </p:nvPr>
        </p:nvGraphicFramePr>
        <p:xfrm>
          <a:off x="498475" y="1556792"/>
          <a:ext cx="8031162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0" name="Заголовок 1"/>
          <p:cNvSpPr txBox="1">
            <a:spLocks/>
          </p:cNvSpPr>
          <p:nvPr/>
        </p:nvSpPr>
        <p:spPr bwMode="auto">
          <a:xfrm>
            <a:off x="3912904" y="192088"/>
            <a:ext cx="52212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altLang="ru-RU" sz="2800" b="1" dirty="0" smtClean="0">
                <a:solidFill>
                  <a:srgbClr val="C00000"/>
                </a:solidFill>
                <a:latin typeface="+mn-lt"/>
              </a:rPr>
              <a:t>Статистические данные</a:t>
            </a:r>
            <a:endParaRPr lang="ru-RU" altLang="ru-RU" sz="2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8013" y="5462588"/>
            <a:ext cx="8143875" cy="113982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600" b="1" dirty="0">
              <a:solidFill>
                <a:schemeClr val="bg1"/>
              </a:solidFill>
              <a:latin typeface="Verdana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Кировская область – регион с высоким уровнем </a:t>
            </a:r>
            <a:b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алкоголизации 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населения. Тенденция к снижению. </a:t>
            </a:r>
            <a:endParaRPr lang="ru-RU" sz="1600" b="1" dirty="0">
              <a:solidFill>
                <a:schemeClr val="bg1"/>
              </a:solidFill>
              <a:latin typeface="Verdana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В сравнении с РФ (2014 год) – выше 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на 16%,</a:t>
            </a:r>
            <a:endParaRPr lang="ru-RU" sz="1600" b="1" dirty="0">
              <a:solidFill>
                <a:schemeClr val="bg1"/>
              </a:solidFill>
              <a:latin typeface="Verdana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В сравнении с ПФО (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2015 </a:t>
            </a:r>
            <a:r>
              <a:rPr lang="ru-RU" sz="1600" b="1" dirty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год) – выше </a:t>
            </a:r>
            <a:r>
              <a:rPr lang="ru-RU" sz="1600" b="1" dirty="0" smtClean="0">
                <a:solidFill>
                  <a:schemeClr val="bg1"/>
                </a:solidFill>
                <a:latin typeface="Verdana" pitchFamily="34" charset="0"/>
                <a:cs typeface="Arial" pitchFamily="34" charset="0"/>
              </a:rPr>
              <a:t>на 2%</a:t>
            </a:r>
            <a:endParaRPr lang="ru-RU" sz="1600" dirty="0" smtClean="0">
              <a:solidFill>
                <a:schemeClr val="bg1"/>
              </a:solidFill>
              <a:cs typeface="Arial" pitchFamily="34" charset="0"/>
            </a:endParaRPr>
          </a:p>
          <a:p>
            <a:pPr algn="ctr">
              <a:defRPr/>
            </a:pPr>
            <a:endParaRPr lang="ru-RU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9181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3779912" y="188640"/>
            <a:ext cx="5184701" cy="647700"/>
          </a:xfrm>
        </p:spPr>
        <p:txBody>
          <a:bodyPr>
            <a:noAutofit/>
          </a:bodyPr>
          <a:lstStyle/>
          <a:p>
            <a:pPr>
              <a:lnSpc>
                <a:spcPts val="2200"/>
              </a:lnSpc>
            </a:pPr>
            <a:r>
              <a:rPr lang="ru-RU" altLang="ru-RU" sz="2800" b="1" dirty="0" smtClean="0">
                <a:solidFill>
                  <a:srgbClr val="C00000"/>
                </a:solidFill>
              </a:rPr>
              <a:t>Статистические данные</a:t>
            </a:r>
            <a:endParaRPr lang="ru-RU" altLang="ru-RU" sz="2800" b="1" dirty="0">
              <a:solidFill>
                <a:srgbClr val="C00000"/>
              </a:solidFill>
            </a:endParaRP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2A01146-A912-41E3-8E5C-6B39FFAF16FB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3</a:t>
            </a:fld>
            <a:endParaRPr lang="ru-RU" altLang="ru-RU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5364" name="Номер слайда 3"/>
          <p:cNvSpPr txBox="1">
            <a:spLocks/>
          </p:cNvSpPr>
          <p:nvPr/>
        </p:nvSpPr>
        <p:spPr bwMode="auto">
          <a:xfrm>
            <a:off x="5435600" y="6519863"/>
            <a:ext cx="3529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endParaRPr lang="ru-RU" altLang="ru-RU" sz="1200" b="1">
              <a:latin typeface="Calibri" pitchFamily="34" charset="0"/>
            </a:endParaRPr>
          </a:p>
        </p:txBody>
      </p:sp>
      <p:graphicFrame>
        <p:nvGraphicFramePr>
          <p:cNvPr id="2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60942568"/>
              </p:ext>
            </p:extLst>
          </p:nvPr>
        </p:nvGraphicFramePr>
        <p:xfrm>
          <a:off x="614363" y="2033588"/>
          <a:ext cx="8128000" cy="35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608013" y="5611813"/>
            <a:ext cx="8143875" cy="96678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b="1" dirty="0">
              <a:solidFill>
                <a:schemeClr val="bg1"/>
              </a:solidFill>
              <a:latin typeface="Verdana" pitchFamily="34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Кировская область – регион с низким уровнем наркотизации 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населения. Тенденция к снижению. </a:t>
            </a:r>
            <a:endParaRPr lang="ru-RU" sz="1400" b="1" dirty="0">
              <a:solidFill>
                <a:schemeClr val="bg1"/>
              </a:solidFill>
              <a:latin typeface="Verdana" pitchFamily="34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В сравнении с РФ (2014 год) – ниже в 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4,8 </a:t>
            </a:r>
            <a:r>
              <a:rPr lang="ru-RU" sz="14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раза,</a:t>
            </a:r>
          </a:p>
          <a:p>
            <a:pPr algn="ctr" eaLnBrk="1" hangingPunct="1">
              <a:defRPr/>
            </a:pPr>
            <a:r>
              <a:rPr lang="ru-RU" sz="14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В сравнении с ПФО (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2015 </a:t>
            </a:r>
            <a:r>
              <a:rPr lang="ru-RU" sz="1400" b="1" dirty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год) – ниже в </a:t>
            </a:r>
            <a:r>
              <a:rPr lang="ru-RU" sz="1400" b="1" dirty="0" smtClean="0">
                <a:solidFill>
                  <a:schemeClr val="bg1"/>
                </a:solidFill>
                <a:latin typeface="Verdana" pitchFamily="34" charset="0"/>
                <a:cs typeface="Arial" charset="0"/>
              </a:rPr>
              <a:t>4,5 раза.</a:t>
            </a:r>
            <a:endParaRPr lang="ru-RU" sz="1400" dirty="0">
              <a:solidFill>
                <a:srgbClr val="FFFFFF"/>
              </a:solidFill>
              <a:cs typeface="Arial" charset="0"/>
            </a:endParaRPr>
          </a:p>
          <a:p>
            <a:pPr algn="ctr" eaLnBrk="1" hangingPunct="1">
              <a:defRPr/>
            </a:pPr>
            <a:endParaRPr lang="ru-RU" sz="14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1338" y="908720"/>
            <a:ext cx="8091487" cy="850900"/>
          </a:xfrm>
          <a:prstGeom prst="roundRect">
            <a:avLst>
              <a:gd name="adj" fmla="val 288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Число больных,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зарегистрированных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 диагнозом</a:t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«Синдром зависимости от наркотиков»</a:t>
            </a:r>
            <a:b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 (на 100 тыс. человек населения)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030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EF698E3-C2BB-4120-A7DC-46D18828FB41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4</a:t>
            </a:fld>
            <a:endParaRPr lang="ru-RU" altLang="ru-RU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8435" name="Номер слайда 3"/>
          <p:cNvSpPr txBox="1">
            <a:spLocks/>
          </p:cNvSpPr>
          <p:nvPr/>
        </p:nvSpPr>
        <p:spPr bwMode="auto">
          <a:xfrm>
            <a:off x="5435600" y="6519863"/>
            <a:ext cx="3529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endParaRPr lang="ru-RU" altLang="ru-RU" sz="1200" b="1">
              <a:latin typeface="Calibri" pitchFamily="34" charset="0"/>
            </a:endParaRPr>
          </a:p>
        </p:txBody>
      </p:sp>
      <p:graphicFrame>
        <p:nvGraphicFramePr>
          <p:cNvPr id="2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61128125"/>
              </p:ext>
            </p:extLst>
          </p:nvPr>
        </p:nvGraphicFramePr>
        <p:xfrm>
          <a:off x="442913" y="1978025"/>
          <a:ext cx="8128000" cy="345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65200" y="5480280"/>
            <a:ext cx="7504112" cy="103958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  <a:latin typeface="Verdana" pitchFamily="34" charset="0"/>
              <a:cs typeface="Arial" charset="0"/>
            </a:endParaRPr>
          </a:p>
          <a:p>
            <a:pPr algn="ctr">
              <a:defRPr/>
            </a:pPr>
            <a:r>
              <a:rPr lang="ru-RU" sz="1400" b="1" dirty="0">
                <a:latin typeface="Verdana" pitchFamily="34" charset="0"/>
              </a:rPr>
              <a:t>В Кировской области первичная заболеваемость </a:t>
            </a:r>
            <a:r>
              <a:rPr lang="ru-RU" sz="1400" b="1" dirty="0" smtClean="0">
                <a:latin typeface="Verdana" pitchFamily="34" charset="0"/>
              </a:rPr>
              <a:t>алкоголизмом</a:t>
            </a:r>
            <a:endParaRPr lang="ru-RU" sz="1400" b="1" dirty="0">
              <a:latin typeface="Verdana" pitchFamily="34" charset="0"/>
            </a:endParaRPr>
          </a:p>
          <a:p>
            <a:pPr algn="ctr">
              <a:defRPr/>
            </a:pPr>
            <a:r>
              <a:rPr lang="ru-RU" sz="1400" b="1" dirty="0">
                <a:latin typeface="Verdana" pitchFamily="34" charset="0"/>
              </a:rPr>
              <a:t>ниже, чем в РФ и </a:t>
            </a:r>
            <a:r>
              <a:rPr lang="ru-RU" sz="1400" b="1" dirty="0" smtClean="0">
                <a:latin typeface="Verdana" pitchFamily="34" charset="0"/>
              </a:rPr>
              <a:t>ПФО. Тенденция </a:t>
            </a:r>
            <a:r>
              <a:rPr lang="ru-RU" sz="1400" b="1" dirty="0">
                <a:latin typeface="Verdana" pitchFamily="34" charset="0"/>
              </a:rPr>
              <a:t>к  </a:t>
            </a:r>
            <a:r>
              <a:rPr lang="ru-RU" sz="1400" b="1" dirty="0" smtClean="0">
                <a:latin typeface="Verdana" pitchFamily="34" charset="0"/>
              </a:rPr>
              <a:t>снижению.</a:t>
            </a:r>
            <a:endParaRPr lang="ru-RU" sz="1400" b="1" dirty="0">
              <a:latin typeface="Verdana" pitchFamily="34" charset="0"/>
            </a:endParaRPr>
          </a:p>
          <a:p>
            <a:pPr algn="ctr">
              <a:defRPr/>
            </a:pPr>
            <a:endParaRPr lang="ru-RU" sz="1400" b="1" dirty="0">
              <a:latin typeface="Verdana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513" y="955675"/>
            <a:ext cx="8091487" cy="850900"/>
          </a:xfrm>
          <a:prstGeom prst="roundRect">
            <a:avLst>
              <a:gd name="adj" fmla="val 288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Число больных,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взятых впервые в жизни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 диагнозом</a:t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«Хронический алкоголизм», включая алкогольные психозы </a:t>
            </a:r>
            <a:b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 (на 100 тыс. человек населения)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Прямоугольник 7"/>
          <p:cNvSpPr>
            <a:spLocks noChangeArrowheads="1"/>
          </p:cNvSpPr>
          <p:nvPr/>
        </p:nvSpPr>
        <p:spPr bwMode="auto">
          <a:xfrm>
            <a:off x="3923928" y="0"/>
            <a:ext cx="5220072" cy="122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  <a:p>
            <a:pPr algn="ctr">
              <a:lnSpc>
                <a:spcPts val="2200"/>
              </a:lnSpc>
            </a:pP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Статистические данные</a:t>
            </a:r>
          </a:p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566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2FDD150-B79E-4AB1-8DF2-F3DEFD4E0EDF}" type="slidenum">
              <a:rPr lang="ru-RU" altLang="ru-RU" smtClean="0">
                <a:solidFill>
                  <a:srgbClr val="898989"/>
                </a:solidFill>
                <a:latin typeface="Calibri" pitchFamily="34" charset="0"/>
              </a:rPr>
              <a:pPr/>
              <a:t>5</a:t>
            </a:fld>
            <a:endParaRPr lang="ru-RU" altLang="ru-RU" smtClean="0">
              <a:solidFill>
                <a:srgbClr val="898989"/>
              </a:solidFill>
              <a:latin typeface="Calibri" pitchFamily="34" charset="0"/>
            </a:endParaRPr>
          </a:p>
        </p:txBody>
      </p:sp>
      <p:sp>
        <p:nvSpPr>
          <p:cNvPr id="17411" name="Номер слайда 3"/>
          <p:cNvSpPr txBox="1">
            <a:spLocks/>
          </p:cNvSpPr>
          <p:nvPr/>
        </p:nvSpPr>
        <p:spPr bwMode="auto">
          <a:xfrm>
            <a:off x="5435600" y="6519863"/>
            <a:ext cx="3529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endParaRPr lang="ru-RU" altLang="ru-RU" sz="1200" b="1">
              <a:latin typeface="Calibri" pitchFamily="34" charset="0"/>
            </a:endParaRPr>
          </a:p>
        </p:txBody>
      </p:sp>
      <p:graphicFrame>
        <p:nvGraphicFramePr>
          <p:cNvPr id="2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85341148"/>
              </p:ext>
            </p:extLst>
          </p:nvPr>
        </p:nvGraphicFramePr>
        <p:xfrm>
          <a:off x="508000" y="1874838"/>
          <a:ext cx="8128000" cy="3459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928688" y="5446713"/>
            <a:ext cx="7504112" cy="10271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Verdana" pitchFamily="34" charset="0"/>
              </a:rPr>
              <a:t>В Кировской области первичная заболеваемость наркоманией </a:t>
            </a:r>
          </a:p>
          <a:p>
            <a:pPr algn="ctr">
              <a:defRPr/>
            </a:pPr>
            <a:r>
              <a:rPr lang="ru-RU" sz="1400" b="1" dirty="0" smtClean="0">
                <a:latin typeface="Verdana" pitchFamily="34" charset="0"/>
              </a:rPr>
              <a:t>значительно ниже</a:t>
            </a:r>
            <a:r>
              <a:rPr lang="ru-RU" sz="1400" b="1" dirty="0">
                <a:latin typeface="Verdana" pitchFamily="34" charset="0"/>
              </a:rPr>
              <a:t>, чем в РФ и </a:t>
            </a:r>
            <a:r>
              <a:rPr lang="ru-RU" sz="1400" b="1" dirty="0" smtClean="0">
                <a:latin typeface="Verdana" pitchFamily="34" charset="0"/>
              </a:rPr>
              <a:t>ПФО</a:t>
            </a:r>
          </a:p>
          <a:p>
            <a:pPr algn="ctr">
              <a:defRPr/>
            </a:pPr>
            <a:r>
              <a:rPr lang="ru-RU" sz="1400" b="1" dirty="0" smtClean="0">
                <a:latin typeface="Verdana" pitchFamily="34" charset="0"/>
              </a:rPr>
              <a:t>в 2015 году отмечается тенденция к  снижению</a:t>
            </a:r>
            <a:endParaRPr lang="ru-RU" sz="1400" b="1" dirty="0">
              <a:latin typeface="Verdana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71513" y="955675"/>
            <a:ext cx="8091487" cy="850900"/>
          </a:xfrm>
          <a:prstGeom prst="roundRect">
            <a:avLst>
              <a:gd name="adj" fmla="val 2882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Число больных, </a:t>
            </a:r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взятых впервые в жизни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с диагнозом</a:t>
            </a:r>
            <a:br>
              <a:rPr lang="ru-RU" b="1" dirty="0">
                <a:latin typeface="Arial" pitchFamily="34" charset="0"/>
                <a:cs typeface="Arial" pitchFamily="34" charset="0"/>
              </a:rPr>
            </a:br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«Синдром зависимости от наркотиков»</a:t>
            </a:r>
            <a:b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 (на 100 тыс. человек населения)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5" name="Прямоугольник 7"/>
          <p:cNvSpPr>
            <a:spLocks noChangeArrowheads="1"/>
          </p:cNvSpPr>
          <p:nvPr/>
        </p:nvSpPr>
        <p:spPr bwMode="auto">
          <a:xfrm>
            <a:off x="3491880" y="0"/>
            <a:ext cx="5652120" cy="122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  <a:p>
            <a:pPr algn="ctr">
              <a:lnSpc>
                <a:spcPts val="2200"/>
              </a:lnSpc>
            </a:pP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Статистические данные</a:t>
            </a:r>
          </a:p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  <a:p>
            <a:pPr algn="ctr">
              <a:lnSpc>
                <a:spcPts val="2200"/>
              </a:lnSpc>
            </a:pPr>
            <a:endParaRPr lang="ru-RU" alt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273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 txBox="1">
            <a:spLocks/>
          </p:cNvSpPr>
          <p:nvPr/>
        </p:nvSpPr>
        <p:spPr bwMode="auto">
          <a:xfrm>
            <a:off x="3887788" y="188913"/>
            <a:ext cx="52212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ts val="2200"/>
              </a:lnSpc>
            </a:pP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Число пациентов, состоящих под наблюдением нарколога </a:t>
            </a:r>
            <a:br>
              <a:rPr lang="ru-RU" altLang="ru-RU" sz="2800" b="1" dirty="0">
                <a:solidFill>
                  <a:srgbClr val="C00000"/>
                </a:solidFill>
                <a:latin typeface="+mn-lt"/>
              </a:rPr>
            </a:b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в Кировской области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79388" y="1000125"/>
            <a:ext cx="3960812" cy="5762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Алкоголизм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4932363" y="1000125"/>
            <a:ext cx="3960812" cy="576263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Алкогольный психоз 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>
                <a:latin typeface="Arial" pitchFamily="34" charset="0"/>
                <a:cs typeface="Arial" pitchFamily="34" charset="0"/>
              </a:rPr>
            </a:b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787372649"/>
              </p:ext>
            </p:extLst>
          </p:nvPr>
        </p:nvGraphicFramePr>
        <p:xfrm>
          <a:off x="50800" y="1751013"/>
          <a:ext cx="45212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890620285"/>
              </p:ext>
            </p:extLst>
          </p:nvPr>
        </p:nvGraphicFramePr>
        <p:xfrm>
          <a:off x="4572000" y="1751013"/>
          <a:ext cx="4376738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428625" y="6286500"/>
            <a:ext cx="3929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мужчины              женщины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43063" y="6429375"/>
            <a:ext cx="142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500438" y="6429375"/>
            <a:ext cx="142875" cy="1428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5000625" y="6286500"/>
            <a:ext cx="3929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/>
              <a:t>мужчины              женщины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215063" y="6429375"/>
            <a:ext cx="142875" cy="1428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072438" y="6429375"/>
            <a:ext cx="142875" cy="14287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077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 txBox="1">
            <a:spLocks/>
          </p:cNvSpPr>
          <p:nvPr/>
        </p:nvSpPr>
        <p:spPr bwMode="auto">
          <a:xfrm>
            <a:off x="3779838" y="260350"/>
            <a:ext cx="5113337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Смертность от случайных отравлений алкоголем</a:t>
            </a:r>
            <a:br>
              <a:rPr lang="ru-RU" altLang="ru-RU" sz="2800" b="1" dirty="0">
                <a:solidFill>
                  <a:srgbClr val="C00000"/>
                </a:solidFill>
                <a:latin typeface="+mn-lt"/>
              </a:rPr>
            </a:br>
            <a:r>
              <a:rPr lang="ru-RU" altLang="ru-RU" sz="2800" b="1" dirty="0">
                <a:solidFill>
                  <a:srgbClr val="C00000"/>
                </a:solidFill>
                <a:latin typeface="+mn-lt"/>
              </a:rPr>
              <a:t>в Кировской области </a:t>
            </a:r>
            <a:br>
              <a:rPr lang="ru-RU" altLang="ru-RU" sz="2800" b="1" dirty="0">
                <a:solidFill>
                  <a:srgbClr val="C00000"/>
                </a:solidFill>
                <a:latin typeface="+mn-lt"/>
              </a:rPr>
            </a:br>
            <a:r>
              <a:rPr lang="ru-RU" altLang="ru-RU" sz="2800" dirty="0">
                <a:latin typeface="+mn-lt"/>
              </a:rPr>
              <a:t>(на 100 тыс. населения) 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91097844"/>
              </p:ext>
            </p:extLst>
          </p:nvPr>
        </p:nvGraphicFramePr>
        <p:xfrm>
          <a:off x="665163" y="1390650"/>
          <a:ext cx="8064500" cy="517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5229225" y="1395086"/>
            <a:ext cx="3781425" cy="93566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3,3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раза выше, чем </a:t>
            </a:r>
            <a:r>
              <a:rPr lang="ru-RU" b="1">
                <a:latin typeface="Arial" pitchFamily="34" charset="0"/>
                <a:cs typeface="Arial" pitchFamily="34" charset="0"/>
              </a:rPr>
              <a:t>в </a:t>
            </a:r>
            <a:r>
              <a:rPr lang="ru-RU" b="1" smtClean="0">
                <a:latin typeface="Arial" pitchFamily="34" charset="0"/>
                <a:cs typeface="Arial" pitchFamily="34" charset="0"/>
              </a:rPr>
              <a:t>РФ , 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b="1" dirty="0"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2,9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раза – выше, чем в ПФО </a:t>
            </a:r>
          </a:p>
        </p:txBody>
      </p:sp>
    </p:spTree>
    <p:extLst>
      <p:ext uri="{BB962C8B-B14F-4D97-AF65-F5344CB8AC3E}">
        <p14:creationId xmlns="" xmlns:p14="http://schemas.microsoft.com/office/powerpoint/2010/main" val="54196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/>
        </p:nvGraphicFramePr>
        <p:xfrm>
          <a:off x="0" y="1071546"/>
          <a:ext cx="9144000" cy="5786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Times New Roman" pitchFamily="18" charset="0"/>
              </a:rPr>
              <a:t>Динамика уровня отравлений спиртосодержащей продукцией по территориям Приволжского федерального округа и РФ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C00000"/>
                </a:solidFill>
                <a:cs typeface="Times New Roman" pitchFamily="18" charset="0"/>
              </a:rPr>
              <a:t>(показатель на 100 тыс. населения)</a:t>
            </a:r>
            <a:endParaRPr lang="ru-RU" dirty="0">
              <a:solidFill>
                <a:srgbClr val="C00000"/>
              </a:solidFill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1036613" y="3821115"/>
            <a:ext cx="5643602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857232"/>
          <a:ext cx="9144000" cy="600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Times New Roman" pitchFamily="18" charset="0"/>
              </a:rPr>
              <a:t>Динамика уровня отравлений наркотиками по территориям Приволжского федерального округа </a:t>
            </a:r>
            <a:r>
              <a:rPr lang="ru-RU" sz="2000" b="1" dirty="0" smtClean="0">
                <a:solidFill>
                  <a:srgbClr val="C00000"/>
                </a:solidFill>
                <a:cs typeface="Times New Roman" pitchFamily="18" charset="0"/>
              </a:rPr>
              <a:t>(показатель на 100 тыс. населения)</a:t>
            </a:r>
            <a:endParaRPr lang="ru-RU" sz="2400" dirty="0">
              <a:solidFill>
                <a:srgbClr val="C0000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1463653" y="3821115"/>
            <a:ext cx="5643602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826</Words>
  <Application>Microsoft Office PowerPoint</Application>
  <PresentationFormat>Экран (4:3)</PresentationFormat>
  <Paragraphs>328</Paragraphs>
  <Slides>16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Статистические данные</vt:lpstr>
      <vt:lpstr>Слайд 4</vt:lpstr>
      <vt:lpstr>Слайд 5</vt:lpstr>
      <vt:lpstr>Слайд 6</vt:lpstr>
      <vt:lpstr>Слайд 7</vt:lpstr>
      <vt:lpstr>Слайд 8</vt:lpstr>
      <vt:lpstr>Слайд 9</vt:lpstr>
      <vt:lpstr>Статистические данные об отравлений наркотическими и психотропными веществами  </vt:lpstr>
      <vt:lpstr>Слайд 11</vt:lpstr>
      <vt:lpstr>Слайд 12</vt:lpstr>
      <vt:lpstr>Целевые показатели (индикаторы) модернизации наркологической службы Кировской области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Артем Жариков</dc:creator>
  <cp:lastModifiedBy>cons</cp:lastModifiedBy>
  <cp:revision>26</cp:revision>
  <dcterms:created xsi:type="dcterms:W3CDTF">2016-10-21T12:29:38Z</dcterms:created>
  <dcterms:modified xsi:type="dcterms:W3CDTF">2016-10-24T18:11:29Z</dcterms:modified>
</cp:coreProperties>
</file>